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7"/>
  </p:notesMasterIdLst>
  <p:sldIdLst>
    <p:sldId id="256" r:id="rId2"/>
    <p:sldId id="285" r:id="rId3"/>
    <p:sldId id="284" r:id="rId4"/>
    <p:sldId id="269" r:id="rId5"/>
    <p:sldId id="257" r:id="rId6"/>
    <p:sldId id="290" r:id="rId7"/>
    <p:sldId id="286" r:id="rId8"/>
    <p:sldId id="289" r:id="rId9"/>
    <p:sldId id="288" r:id="rId10"/>
    <p:sldId id="301" r:id="rId11"/>
    <p:sldId id="291" r:id="rId12"/>
    <p:sldId id="292" r:id="rId13"/>
    <p:sldId id="293" r:id="rId14"/>
    <p:sldId id="294" r:id="rId15"/>
    <p:sldId id="295" r:id="rId16"/>
    <p:sldId id="296" r:id="rId17"/>
    <p:sldId id="297" r:id="rId18"/>
    <p:sldId id="298" r:id="rId19"/>
    <p:sldId id="299" r:id="rId20"/>
    <p:sldId id="300" r:id="rId21"/>
    <p:sldId id="302" r:id="rId22"/>
    <p:sldId id="303" r:id="rId23"/>
    <p:sldId id="304" r:id="rId24"/>
    <p:sldId id="305" r:id="rId25"/>
    <p:sldId id="306"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244"/>
    <p:restoredTop sz="71386"/>
  </p:normalViewPr>
  <p:slideViewPr>
    <p:cSldViewPr snapToGrid="0" snapToObjects="1">
      <p:cViewPr varScale="1">
        <p:scale>
          <a:sx n="81" d="100"/>
          <a:sy n="81" d="100"/>
        </p:scale>
        <p:origin x="1620" y="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8E4B586-B98D-46FB-9EC7-400A720751B5}" type="doc">
      <dgm:prSet loTypeId="urn:microsoft.com/office/officeart/2005/8/layout/hierarchy1" loCatId="hierarchy" qsTypeId="urn:microsoft.com/office/officeart/2005/8/quickstyle/simple1" qsCatId="simple" csTypeId="urn:microsoft.com/office/officeart/2005/8/colors/colorful5" csCatId="colorful" phldr="1"/>
      <dgm:spPr/>
      <dgm:t>
        <a:bodyPr/>
        <a:lstStyle/>
        <a:p>
          <a:endParaRPr lang="en-US"/>
        </a:p>
      </dgm:t>
    </dgm:pt>
    <dgm:pt modelId="{EE7C4435-27F9-4651-8FE2-B2970C97F787}">
      <dgm:prSet/>
      <dgm:spPr/>
      <dgm:t>
        <a:bodyPr/>
        <a:lstStyle/>
        <a:p>
          <a:r>
            <a:rPr lang="en-US" dirty="0"/>
            <a:t>Focus on linking associations in brain rhythms (mostly in theta and alpha) to various aspects of social interactions</a:t>
          </a:r>
        </a:p>
      </dgm:t>
    </dgm:pt>
    <dgm:pt modelId="{C8EE641F-6DF8-4547-95E1-9DC44FC0BEF1}" type="parTrans" cxnId="{7FF61330-02D7-45FF-A789-9A3409CFCE45}">
      <dgm:prSet/>
      <dgm:spPr/>
      <dgm:t>
        <a:bodyPr/>
        <a:lstStyle/>
        <a:p>
          <a:endParaRPr lang="en-US"/>
        </a:p>
      </dgm:t>
    </dgm:pt>
    <dgm:pt modelId="{F2956B0C-EBB1-4A83-8DF0-4D57F82DA250}" type="sibTrans" cxnId="{7FF61330-02D7-45FF-A789-9A3409CFCE45}">
      <dgm:prSet/>
      <dgm:spPr/>
      <dgm:t>
        <a:bodyPr/>
        <a:lstStyle/>
        <a:p>
          <a:endParaRPr lang="en-US"/>
        </a:p>
      </dgm:t>
    </dgm:pt>
    <dgm:pt modelId="{77BC2EDB-4FD6-4C10-A9E8-BC81F91BC050}">
      <dgm:prSet/>
      <dgm:spPr/>
      <dgm:t>
        <a:bodyPr/>
        <a:lstStyle/>
        <a:p>
          <a:r>
            <a:rPr lang="en-US"/>
            <a:t>But most of what we understand about how infants (and to a lesser degree adults) brains process the environment comes from ERP research (first type). </a:t>
          </a:r>
        </a:p>
      </dgm:t>
    </dgm:pt>
    <dgm:pt modelId="{045706C2-24E9-4B39-BB97-5160C8B56CFC}" type="parTrans" cxnId="{E9E6E680-D384-4F67-A3AD-CFD99D8122EA}">
      <dgm:prSet/>
      <dgm:spPr/>
      <dgm:t>
        <a:bodyPr/>
        <a:lstStyle/>
        <a:p>
          <a:endParaRPr lang="en-US"/>
        </a:p>
      </dgm:t>
    </dgm:pt>
    <dgm:pt modelId="{F067B897-EC38-4D3C-ACA4-B374E96FBEA5}" type="sibTrans" cxnId="{E9E6E680-D384-4F67-A3AD-CFD99D8122EA}">
      <dgm:prSet/>
      <dgm:spPr/>
      <dgm:t>
        <a:bodyPr/>
        <a:lstStyle/>
        <a:p>
          <a:endParaRPr lang="en-US"/>
        </a:p>
      </dgm:t>
    </dgm:pt>
    <dgm:pt modelId="{FBE77ED3-9013-4348-9457-30557DE31D03}" type="pres">
      <dgm:prSet presAssocID="{18E4B586-B98D-46FB-9EC7-400A720751B5}" presName="hierChild1" presStyleCnt="0">
        <dgm:presLayoutVars>
          <dgm:chPref val="1"/>
          <dgm:dir/>
          <dgm:animOne val="branch"/>
          <dgm:animLvl val="lvl"/>
          <dgm:resizeHandles/>
        </dgm:presLayoutVars>
      </dgm:prSet>
      <dgm:spPr/>
    </dgm:pt>
    <dgm:pt modelId="{CB515F77-F2DA-42C3-8801-AFA2CF90DE6B}" type="pres">
      <dgm:prSet presAssocID="{EE7C4435-27F9-4651-8FE2-B2970C97F787}" presName="hierRoot1" presStyleCnt="0"/>
      <dgm:spPr/>
    </dgm:pt>
    <dgm:pt modelId="{30CF4632-E33C-49E4-AEAC-B5D3B5B11225}" type="pres">
      <dgm:prSet presAssocID="{EE7C4435-27F9-4651-8FE2-B2970C97F787}" presName="composite" presStyleCnt="0"/>
      <dgm:spPr/>
    </dgm:pt>
    <dgm:pt modelId="{E09E6172-85DA-4ECF-AF2D-9AF991A4D195}" type="pres">
      <dgm:prSet presAssocID="{EE7C4435-27F9-4651-8FE2-B2970C97F787}" presName="background" presStyleLbl="node0" presStyleIdx="0" presStyleCnt="2"/>
      <dgm:spPr/>
    </dgm:pt>
    <dgm:pt modelId="{49EB7F7D-E1C1-419A-96FB-A42F1A615259}" type="pres">
      <dgm:prSet presAssocID="{EE7C4435-27F9-4651-8FE2-B2970C97F787}" presName="text" presStyleLbl="fgAcc0" presStyleIdx="0" presStyleCnt="2">
        <dgm:presLayoutVars>
          <dgm:chPref val="3"/>
        </dgm:presLayoutVars>
      </dgm:prSet>
      <dgm:spPr/>
    </dgm:pt>
    <dgm:pt modelId="{1B9E4C50-DEAA-44E8-9FD4-8EAAE53364B7}" type="pres">
      <dgm:prSet presAssocID="{EE7C4435-27F9-4651-8FE2-B2970C97F787}" presName="hierChild2" presStyleCnt="0"/>
      <dgm:spPr/>
    </dgm:pt>
    <dgm:pt modelId="{A6589F97-6A7A-44DA-9619-B54BE94B9A27}" type="pres">
      <dgm:prSet presAssocID="{77BC2EDB-4FD6-4C10-A9E8-BC81F91BC050}" presName="hierRoot1" presStyleCnt="0"/>
      <dgm:spPr/>
    </dgm:pt>
    <dgm:pt modelId="{770C5A58-5BFD-461E-A9F1-013EA07C07EE}" type="pres">
      <dgm:prSet presAssocID="{77BC2EDB-4FD6-4C10-A9E8-BC81F91BC050}" presName="composite" presStyleCnt="0"/>
      <dgm:spPr/>
    </dgm:pt>
    <dgm:pt modelId="{577F5C2E-D997-4F88-9EFE-2DA95BE425B1}" type="pres">
      <dgm:prSet presAssocID="{77BC2EDB-4FD6-4C10-A9E8-BC81F91BC050}" presName="background" presStyleLbl="node0" presStyleIdx="1" presStyleCnt="2"/>
      <dgm:spPr/>
    </dgm:pt>
    <dgm:pt modelId="{6CDCF50B-C26B-44B1-9C22-6FA809041828}" type="pres">
      <dgm:prSet presAssocID="{77BC2EDB-4FD6-4C10-A9E8-BC81F91BC050}" presName="text" presStyleLbl="fgAcc0" presStyleIdx="1" presStyleCnt="2">
        <dgm:presLayoutVars>
          <dgm:chPref val="3"/>
        </dgm:presLayoutVars>
      </dgm:prSet>
      <dgm:spPr/>
    </dgm:pt>
    <dgm:pt modelId="{2467B8FD-3B49-47D5-BD2D-E98BD9916C3D}" type="pres">
      <dgm:prSet presAssocID="{77BC2EDB-4FD6-4C10-A9E8-BC81F91BC050}" presName="hierChild2" presStyleCnt="0"/>
      <dgm:spPr/>
    </dgm:pt>
  </dgm:ptLst>
  <dgm:cxnLst>
    <dgm:cxn modelId="{7FF61330-02D7-45FF-A789-9A3409CFCE45}" srcId="{18E4B586-B98D-46FB-9EC7-400A720751B5}" destId="{EE7C4435-27F9-4651-8FE2-B2970C97F787}" srcOrd="0" destOrd="0" parTransId="{C8EE641F-6DF8-4547-95E1-9DC44FC0BEF1}" sibTransId="{F2956B0C-EBB1-4A83-8DF0-4D57F82DA250}"/>
    <dgm:cxn modelId="{7AE66C74-B955-4DE3-8222-12512BCAF4FD}" type="presOf" srcId="{EE7C4435-27F9-4651-8FE2-B2970C97F787}" destId="{49EB7F7D-E1C1-419A-96FB-A42F1A615259}" srcOrd="0" destOrd="0" presId="urn:microsoft.com/office/officeart/2005/8/layout/hierarchy1"/>
    <dgm:cxn modelId="{E9E6E680-D384-4F67-A3AD-CFD99D8122EA}" srcId="{18E4B586-B98D-46FB-9EC7-400A720751B5}" destId="{77BC2EDB-4FD6-4C10-A9E8-BC81F91BC050}" srcOrd="1" destOrd="0" parTransId="{045706C2-24E9-4B39-BB97-5160C8B56CFC}" sibTransId="{F067B897-EC38-4D3C-ACA4-B374E96FBEA5}"/>
    <dgm:cxn modelId="{A893CCC3-5B95-49BC-A01C-892759DC972F}" type="presOf" srcId="{77BC2EDB-4FD6-4C10-A9E8-BC81F91BC050}" destId="{6CDCF50B-C26B-44B1-9C22-6FA809041828}" srcOrd="0" destOrd="0" presId="urn:microsoft.com/office/officeart/2005/8/layout/hierarchy1"/>
    <dgm:cxn modelId="{D2BA6ACB-9AEE-40AC-A133-1524A3308DF2}" type="presOf" srcId="{18E4B586-B98D-46FB-9EC7-400A720751B5}" destId="{FBE77ED3-9013-4348-9457-30557DE31D03}" srcOrd="0" destOrd="0" presId="urn:microsoft.com/office/officeart/2005/8/layout/hierarchy1"/>
    <dgm:cxn modelId="{C2FB5702-7620-41E1-89DD-5334F73E788E}" type="presParOf" srcId="{FBE77ED3-9013-4348-9457-30557DE31D03}" destId="{CB515F77-F2DA-42C3-8801-AFA2CF90DE6B}" srcOrd="0" destOrd="0" presId="urn:microsoft.com/office/officeart/2005/8/layout/hierarchy1"/>
    <dgm:cxn modelId="{FA65491F-9D18-4E5C-993F-8550DDF0CFB4}" type="presParOf" srcId="{CB515F77-F2DA-42C3-8801-AFA2CF90DE6B}" destId="{30CF4632-E33C-49E4-AEAC-B5D3B5B11225}" srcOrd="0" destOrd="0" presId="urn:microsoft.com/office/officeart/2005/8/layout/hierarchy1"/>
    <dgm:cxn modelId="{1A41ED8C-87BC-479C-ABFE-294CA3825D92}" type="presParOf" srcId="{30CF4632-E33C-49E4-AEAC-B5D3B5B11225}" destId="{E09E6172-85DA-4ECF-AF2D-9AF991A4D195}" srcOrd="0" destOrd="0" presId="urn:microsoft.com/office/officeart/2005/8/layout/hierarchy1"/>
    <dgm:cxn modelId="{91A804CE-8180-465A-AE86-F638A8989333}" type="presParOf" srcId="{30CF4632-E33C-49E4-AEAC-B5D3B5B11225}" destId="{49EB7F7D-E1C1-419A-96FB-A42F1A615259}" srcOrd="1" destOrd="0" presId="urn:microsoft.com/office/officeart/2005/8/layout/hierarchy1"/>
    <dgm:cxn modelId="{4A144BE2-4290-47CB-800B-1B27843E79DF}" type="presParOf" srcId="{CB515F77-F2DA-42C3-8801-AFA2CF90DE6B}" destId="{1B9E4C50-DEAA-44E8-9FD4-8EAAE53364B7}" srcOrd="1" destOrd="0" presId="urn:microsoft.com/office/officeart/2005/8/layout/hierarchy1"/>
    <dgm:cxn modelId="{CB67C846-3CE6-4BA2-BED4-A89B3D8C7E3E}" type="presParOf" srcId="{FBE77ED3-9013-4348-9457-30557DE31D03}" destId="{A6589F97-6A7A-44DA-9619-B54BE94B9A27}" srcOrd="1" destOrd="0" presId="urn:microsoft.com/office/officeart/2005/8/layout/hierarchy1"/>
    <dgm:cxn modelId="{43F44B02-32AD-40A8-B67B-263C9B00F626}" type="presParOf" srcId="{A6589F97-6A7A-44DA-9619-B54BE94B9A27}" destId="{770C5A58-5BFD-461E-A9F1-013EA07C07EE}" srcOrd="0" destOrd="0" presId="urn:microsoft.com/office/officeart/2005/8/layout/hierarchy1"/>
    <dgm:cxn modelId="{24152249-0D1E-432E-95CF-FB5E3EC5199B}" type="presParOf" srcId="{770C5A58-5BFD-461E-A9F1-013EA07C07EE}" destId="{577F5C2E-D997-4F88-9EFE-2DA95BE425B1}" srcOrd="0" destOrd="0" presId="urn:microsoft.com/office/officeart/2005/8/layout/hierarchy1"/>
    <dgm:cxn modelId="{45FF1F15-3DEF-463E-9C3E-D7CC3A60DEDE}" type="presParOf" srcId="{770C5A58-5BFD-461E-A9F1-013EA07C07EE}" destId="{6CDCF50B-C26B-44B1-9C22-6FA809041828}" srcOrd="1" destOrd="0" presId="urn:microsoft.com/office/officeart/2005/8/layout/hierarchy1"/>
    <dgm:cxn modelId="{C8036783-3804-4488-8B1F-BDEFC4D02B8B}" type="presParOf" srcId="{A6589F97-6A7A-44DA-9619-B54BE94B9A27}" destId="{2467B8FD-3B49-47D5-BD2D-E98BD9916C3D}"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9E6172-85DA-4ECF-AF2D-9AF991A4D195}">
      <dsp:nvSpPr>
        <dsp:cNvPr id="0" name=""/>
        <dsp:cNvSpPr/>
      </dsp:nvSpPr>
      <dsp:spPr>
        <a:xfrm>
          <a:off x="1283" y="507350"/>
          <a:ext cx="4505585" cy="2861046"/>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9EB7F7D-E1C1-419A-96FB-A42F1A615259}">
      <dsp:nvSpPr>
        <dsp:cNvPr id="0" name=""/>
        <dsp:cNvSpPr/>
      </dsp:nvSpPr>
      <dsp:spPr>
        <a:xfrm>
          <a:off x="501904" y="982940"/>
          <a:ext cx="4505585" cy="2861046"/>
        </a:xfrm>
        <a:prstGeom prst="roundRect">
          <a:avLst>
            <a:gd name="adj" fmla="val 10000"/>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Focus on linking associations in brain rhythms (mostly in theta and alpha) to various aspects of social interactions</a:t>
          </a:r>
        </a:p>
      </dsp:txBody>
      <dsp:txXfrm>
        <a:off x="585701" y="1066737"/>
        <a:ext cx="4337991" cy="2693452"/>
      </dsp:txXfrm>
    </dsp:sp>
    <dsp:sp modelId="{577F5C2E-D997-4F88-9EFE-2DA95BE425B1}">
      <dsp:nvSpPr>
        <dsp:cNvPr id="0" name=""/>
        <dsp:cNvSpPr/>
      </dsp:nvSpPr>
      <dsp:spPr>
        <a:xfrm>
          <a:off x="5508110" y="507350"/>
          <a:ext cx="4505585" cy="2861046"/>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CDCF50B-C26B-44B1-9C22-6FA809041828}">
      <dsp:nvSpPr>
        <dsp:cNvPr id="0" name=""/>
        <dsp:cNvSpPr/>
      </dsp:nvSpPr>
      <dsp:spPr>
        <a:xfrm>
          <a:off x="6008730" y="982940"/>
          <a:ext cx="4505585" cy="2861046"/>
        </a:xfrm>
        <a:prstGeom prst="roundRect">
          <a:avLst>
            <a:gd name="adj" fmla="val 10000"/>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a:t>But most of what we understand about how infants (and to a lesser degree adults) brains process the environment comes from ERP research (first type). </a:t>
          </a:r>
        </a:p>
      </dsp:txBody>
      <dsp:txXfrm>
        <a:off x="6092527" y="1066737"/>
        <a:ext cx="4337991" cy="2693452"/>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8445EC5-B6B1-FE49-B5BF-ED79ECB14E5C}" type="datetimeFigureOut">
              <a:rPr lang="en-US" smtClean="0"/>
              <a:t>11/18/2021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67FF646-BD7E-F34E-A97C-40A04ACABA16}" type="slidenum">
              <a:rPr lang="en-US" smtClean="0"/>
              <a:t>‹#›</a:t>
            </a:fld>
            <a:endParaRPr lang="en-US"/>
          </a:p>
        </p:txBody>
      </p:sp>
    </p:spTree>
    <p:extLst>
      <p:ext uri="{BB962C8B-B14F-4D97-AF65-F5344CB8AC3E}">
        <p14:creationId xmlns:p14="http://schemas.microsoft.com/office/powerpoint/2010/main" val="42500077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67FF646-BD7E-F34E-A97C-40A04ACABA16}" type="slidenum">
              <a:rPr lang="en-US" smtClean="0"/>
              <a:t>2</a:t>
            </a:fld>
            <a:endParaRPr lang="en-US"/>
          </a:p>
        </p:txBody>
      </p:sp>
    </p:spTree>
    <p:extLst>
      <p:ext uri="{BB962C8B-B14F-4D97-AF65-F5344CB8AC3E}">
        <p14:creationId xmlns:p14="http://schemas.microsoft.com/office/powerpoint/2010/main" val="28682466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identifying second type of brain activity and associating these</a:t>
            </a:r>
            <a:endParaRPr lang="en-GB" dirty="0"/>
          </a:p>
        </p:txBody>
      </p:sp>
      <p:sp>
        <p:nvSpPr>
          <p:cNvPr id="4" name="Slide Number Placeholder 3"/>
          <p:cNvSpPr>
            <a:spLocks noGrp="1"/>
          </p:cNvSpPr>
          <p:nvPr>
            <p:ph type="sldNum" sz="quarter" idx="5"/>
          </p:nvPr>
        </p:nvSpPr>
        <p:spPr/>
        <p:txBody>
          <a:bodyPr/>
          <a:lstStyle/>
          <a:p>
            <a:fld id="{067FF646-BD7E-F34E-A97C-40A04ACABA16}" type="slidenum">
              <a:rPr lang="en-US" smtClean="0"/>
              <a:t>3</a:t>
            </a:fld>
            <a:endParaRPr lang="en-US"/>
          </a:p>
        </p:txBody>
      </p:sp>
    </p:spTree>
    <p:extLst>
      <p:ext uri="{BB962C8B-B14F-4D97-AF65-F5344CB8AC3E}">
        <p14:creationId xmlns:p14="http://schemas.microsoft.com/office/powerpoint/2010/main" val="11252653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model of how two brains synchronize must reconcile these</a:t>
            </a:r>
          </a:p>
        </p:txBody>
      </p:sp>
      <p:sp>
        <p:nvSpPr>
          <p:cNvPr id="4" name="Slide Number Placeholder 3"/>
          <p:cNvSpPr>
            <a:spLocks noGrp="1"/>
          </p:cNvSpPr>
          <p:nvPr>
            <p:ph type="sldNum" sz="quarter" idx="5"/>
          </p:nvPr>
        </p:nvSpPr>
        <p:spPr/>
        <p:txBody>
          <a:bodyPr/>
          <a:lstStyle/>
          <a:p>
            <a:fld id="{970DE522-F0C9-A94B-A6B1-F443AD1E70F4}" type="slidenum">
              <a:rPr lang="en-US" smtClean="0"/>
              <a:t>4</a:t>
            </a:fld>
            <a:endParaRPr lang="en-US"/>
          </a:p>
        </p:txBody>
      </p:sp>
    </p:spTree>
    <p:extLst>
      <p:ext uri="{BB962C8B-B14F-4D97-AF65-F5344CB8AC3E}">
        <p14:creationId xmlns:p14="http://schemas.microsoft.com/office/powerpoint/2010/main" val="21892088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The future study of IBC using naturalistic paradigms will need to control for the contributions of non-neural signal in the EEG. It may also treat this non-neural signal as a data source, by looking at synchrony between these movement-related signals, e.g., synchrony in EMG association with facial affect and vocalisations.</a:t>
            </a:r>
          </a:p>
          <a:p>
            <a:endParaRPr lang="en-GB" dirty="0"/>
          </a:p>
        </p:txBody>
      </p:sp>
      <p:sp>
        <p:nvSpPr>
          <p:cNvPr id="4" name="Slide Number Placeholder 3"/>
          <p:cNvSpPr>
            <a:spLocks noGrp="1"/>
          </p:cNvSpPr>
          <p:nvPr>
            <p:ph type="sldNum" sz="quarter" idx="5"/>
          </p:nvPr>
        </p:nvSpPr>
        <p:spPr/>
        <p:txBody>
          <a:bodyPr/>
          <a:lstStyle/>
          <a:p>
            <a:fld id="{54C75A12-2B8D-E343-8C01-7275C28579AF}" type="slidenum">
              <a:rPr lang="en-US" smtClean="0"/>
              <a:t>8</a:t>
            </a:fld>
            <a:endParaRPr lang="en-US"/>
          </a:p>
        </p:txBody>
      </p:sp>
    </p:spTree>
    <p:extLst>
      <p:ext uri="{BB962C8B-B14F-4D97-AF65-F5344CB8AC3E}">
        <p14:creationId xmlns:p14="http://schemas.microsoft.com/office/powerpoint/2010/main" val="15747549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Entrainment here refers to any temporally coordinated relationship between two signals. </a:t>
            </a:r>
          </a:p>
          <a:p>
            <a:endParaRPr lang="en-US" dirty="0"/>
          </a:p>
        </p:txBody>
      </p:sp>
      <p:sp>
        <p:nvSpPr>
          <p:cNvPr id="4" name="Slide Number Placeholder 3"/>
          <p:cNvSpPr>
            <a:spLocks noGrp="1"/>
          </p:cNvSpPr>
          <p:nvPr>
            <p:ph type="sldNum" sz="quarter" idx="5"/>
          </p:nvPr>
        </p:nvSpPr>
        <p:spPr/>
        <p:txBody>
          <a:bodyPr/>
          <a:lstStyle/>
          <a:p>
            <a:fld id="{067FF646-BD7E-F34E-A97C-40A04ACABA16}" type="slidenum">
              <a:rPr lang="en-US" smtClean="0"/>
              <a:t>12</a:t>
            </a:fld>
            <a:endParaRPr lang="en-US"/>
          </a:p>
        </p:txBody>
      </p:sp>
    </p:spTree>
    <p:extLst>
      <p:ext uri="{BB962C8B-B14F-4D97-AF65-F5344CB8AC3E}">
        <p14:creationId xmlns:p14="http://schemas.microsoft.com/office/powerpoint/2010/main" val="25440418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Examining concurrent IBE through correlations is one of the simplest and most flexible techniques. Zero-lag concurrent IBE can simply be measured by calculating correlation coefficients between two time series. Spearman’s correlation is generally favoured due to its invariance to non-normally distributed and outlier prone data (Cohen, 2014). The same analysis can be applied either to the amplitude of the brain signal or to the power in particular frequency bands. The accompanying code for this section allows the reader to compute single-trial correlations (Spearman’s rho) at each time-frequency point, between pairs of electrodes (e.g., using data from </a:t>
            </a:r>
            <a:r>
              <a:rPr lang="en-GB" dirty="0" err="1"/>
              <a:t>Cz</a:t>
            </a:r>
            <a:r>
              <a:rPr lang="en-GB" dirty="0"/>
              <a:t> from person one and </a:t>
            </a:r>
            <a:r>
              <a:rPr lang="en-GB" dirty="0" err="1"/>
              <a:t>Cz</a:t>
            </a:r>
            <a:r>
              <a:rPr lang="en-GB" dirty="0"/>
              <a:t> from person two). </a:t>
            </a:r>
          </a:p>
          <a:p>
            <a:endParaRPr lang="en-US" dirty="0"/>
          </a:p>
        </p:txBody>
      </p:sp>
      <p:sp>
        <p:nvSpPr>
          <p:cNvPr id="4" name="Slide Number Placeholder 3"/>
          <p:cNvSpPr>
            <a:spLocks noGrp="1"/>
          </p:cNvSpPr>
          <p:nvPr>
            <p:ph type="sldNum" sz="quarter" idx="5"/>
          </p:nvPr>
        </p:nvSpPr>
        <p:spPr/>
        <p:txBody>
          <a:bodyPr/>
          <a:lstStyle/>
          <a:p>
            <a:fld id="{067FF646-BD7E-F34E-A97C-40A04ACABA16}" type="slidenum">
              <a:rPr lang="en-US" smtClean="0"/>
              <a:t>14</a:t>
            </a:fld>
            <a:endParaRPr lang="en-US"/>
          </a:p>
        </p:txBody>
      </p:sp>
    </p:spTree>
    <p:extLst>
      <p:ext uri="{BB962C8B-B14F-4D97-AF65-F5344CB8AC3E}">
        <p14:creationId xmlns:p14="http://schemas.microsoft.com/office/powerpoint/2010/main" val="12557898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67FF646-BD7E-F34E-A97C-40A04ACABA16}" type="slidenum">
              <a:rPr lang="en-US" smtClean="0"/>
              <a:t>24</a:t>
            </a:fld>
            <a:endParaRPr lang="en-US"/>
          </a:p>
        </p:txBody>
      </p:sp>
    </p:spTree>
    <p:extLst>
      <p:ext uri="{BB962C8B-B14F-4D97-AF65-F5344CB8AC3E}">
        <p14:creationId xmlns:p14="http://schemas.microsoft.com/office/powerpoint/2010/main" val="16100349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7616C6-DF74-F540-B9EE-1B8A74468388}"/>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8907B2EC-CCDE-8D46-A45B-6E84C7276A2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F228F248-17DB-B344-BFD3-4FAA285E1C2E}"/>
              </a:ext>
            </a:extLst>
          </p:cNvPr>
          <p:cNvSpPr>
            <a:spLocks noGrp="1"/>
          </p:cNvSpPr>
          <p:nvPr>
            <p:ph type="dt" sz="half" idx="10"/>
          </p:nvPr>
        </p:nvSpPr>
        <p:spPr/>
        <p:txBody>
          <a:bodyPr/>
          <a:lstStyle/>
          <a:p>
            <a:fld id="{96AFD6CB-5344-7447-AC08-BD194476F0CA}" type="datetimeFigureOut">
              <a:rPr lang="en-US" smtClean="0"/>
              <a:t>11/18/2021</a:t>
            </a:fld>
            <a:endParaRPr lang="en-US"/>
          </a:p>
        </p:txBody>
      </p:sp>
      <p:sp>
        <p:nvSpPr>
          <p:cNvPr id="5" name="Footer Placeholder 4">
            <a:extLst>
              <a:ext uri="{FF2B5EF4-FFF2-40B4-BE49-F238E27FC236}">
                <a16:creationId xmlns:a16="http://schemas.microsoft.com/office/drawing/2014/main" id="{A5C4EF18-8EE0-2E4D-9AA2-B2D571775DC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89787B8-5CE4-D145-9888-946FF6B22D39}"/>
              </a:ext>
            </a:extLst>
          </p:cNvPr>
          <p:cNvSpPr>
            <a:spLocks noGrp="1"/>
          </p:cNvSpPr>
          <p:nvPr>
            <p:ph type="sldNum" sz="quarter" idx="12"/>
          </p:nvPr>
        </p:nvSpPr>
        <p:spPr/>
        <p:txBody>
          <a:bodyPr/>
          <a:lstStyle/>
          <a:p>
            <a:fld id="{ECD5B6C1-FAA3-2B4C-9DDA-0C6149FB21BF}" type="slidenum">
              <a:rPr lang="en-US" smtClean="0"/>
              <a:t>‹#›</a:t>
            </a:fld>
            <a:endParaRPr lang="en-US"/>
          </a:p>
        </p:txBody>
      </p:sp>
    </p:spTree>
    <p:extLst>
      <p:ext uri="{BB962C8B-B14F-4D97-AF65-F5344CB8AC3E}">
        <p14:creationId xmlns:p14="http://schemas.microsoft.com/office/powerpoint/2010/main" val="8800289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4EA24A-AF52-6141-8009-CFCEE30E0351}"/>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3B7E50F9-605A-CD4A-A36B-D0B65D07E825}"/>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41784645-CE78-1E49-97E0-D731CCB639CD}"/>
              </a:ext>
            </a:extLst>
          </p:cNvPr>
          <p:cNvSpPr>
            <a:spLocks noGrp="1"/>
          </p:cNvSpPr>
          <p:nvPr>
            <p:ph type="dt" sz="half" idx="10"/>
          </p:nvPr>
        </p:nvSpPr>
        <p:spPr/>
        <p:txBody>
          <a:bodyPr/>
          <a:lstStyle/>
          <a:p>
            <a:fld id="{96AFD6CB-5344-7447-AC08-BD194476F0CA}" type="datetimeFigureOut">
              <a:rPr lang="en-US" smtClean="0"/>
              <a:t>11/18/2021</a:t>
            </a:fld>
            <a:endParaRPr lang="en-US"/>
          </a:p>
        </p:txBody>
      </p:sp>
      <p:sp>
        <p:nvSpPr>
          <p:cNvPr id="5" name="Footer Placeholder 4">
            <a:extLst>
              <a:ext uri="{FF2B5EF4-FFF2-40B4-BE49-F238E27FC236}">
                <a16:creationId xmlns:a16="http://schemas.microsoft.com/office/drawing/2014/main" id="{C4B748E1-43B8-5041-AE88-B70714C141F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18B11A-ACD2-1F46-8E9B-55743163E615}"/>
              </a:ext>
            </a:extLst>
          </p:cNvPr>
          <p:cNvSpPr>
            <a:spLocks noGrp="1"/>
          </p:cNvSpPr>
          <p:nvPr>
            <p:ph type="sldNum" sz="quarter" idx="12"/>
          </p:nvPr>
        </p:nvSpPr>
        <p:spPr/>
        <p:txBody>
          <a:bodyPr/>
          <a:lstStyle/>
          <a:p>
            <a:fld id="{ECD5B6C1-FAA3-2B4C-9DDA-0C6149FB21BF}" type="slidenum">
              <a:rPr lang="en-US" smtClean="0"/>
              <a:t>‹#›</a:t>
            </a:fld>
            <a:endParaRPr lang="en-US"/>
          </a:p>
        </p:txBody>
      </p:sp>
    </p:spTree>
    <p:extLst>
      <p:ext uri="{BB962C8B-B14F-4D97-AF65-F5344CB8AC3E}">
        <p14:creationId xmlns:p14="http://schemas.microsoft.com/office/powerpoint/2010/main" val="15798152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87A4206-2E8F-0147-A7D9-244E24966C74}"/>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6A20D052-1559-2B44-9E0B-D7F40C32B5D2}"/>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69C58576-2A78-A149-9E89-5BCBAA1F9F56}"/>
              </a:ext>
            </a:extLst>
          </p:cNvPr>
          <p:cNvSpPr>
            <a:spLocks noGrp="1"/>
          </p:cNvSpPr>
          <p:nvPr>
            <p:ph type="dt" sz="half" idx="10"/>
          </p:nvPr>
        </p:nvSpPr>
        <p:spPr/>
        <p:txBody>
          <a:bodyPr/>
          <a:lstStyle/>
          <a:p>
            <a:fld id="{96AFD6CB-5344-7447-AC08-BD194476F0CA}" type="datetimeFigureOut">
              <a:rPr lang="en-US" smtClean="0"/>
              <a:t>11/18/2021</a:t>
            </a:fld>
            <a:endParaRPr lang="en-US"/>
          </a:p>
        </p:txBody>
      </p:sp>
      <p:sp>
        <p:nvSpPr>
          <p:cNvPr id="5" name="Footer Placeholder 4">
            <a:extLst>
              <a:ext uri="{FF2B5EF4-FFF2-40B4-BE49-F238E27FC236}">
                <a16:creationId xmlns:a16="http://schemas.microsoft.com/office/drawing/2014/main" id="{217C0D64-CA03-7E4B-BF65-49129AE40B9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5D4433C-EC2E-604D-8291-3B222D2A06CC}"/>
              </a:ext>
            </a:extLst>
          </p:cNvPr>
          <p:cNvSpPr>
            <a:spLocks noGrp="1"/>
          </p:cNvSpPr>
          <p:nvPr>
            <p:ph type="sldNum" sz="quarter" idx="12"/>
          </p:nvPr>
        </p:nvSpPr>
        <p:spPr/>
        <p:txBody>
          <a:bodyPr/>
          <a:lstStyle/>
          <a:p>
            <a:fld id="{ECD5B6C1-FAA3-2B4C-9DDA-0C6149FB21BF}" type="slidenum">
              <a:rPr lang="en-US" smtClean="0"/>
              <a:t>‹#›</a:t>
            </a:fld>
            <a:endParaRPr lang="en-US"/>
          </a:p>
        </p:txBody>
      </p:sp>
    </p:spTree>
    <p:extLst>
      <p:ext uri="{BB962C8B-B14F-4D97-AF65-F5344CB8AC3E}">
        <p14:creationId xmlns:p14="http://schemas.microsoft.com/office/powerpoint/2010/main" val="19782245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D79BD6-E49F-AA43-B0E2-B4EDEBD81352}"/>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6EE0A7E4-F2DD-A646-A3F8-2FFC88352ECE}"/>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4352D6FF-1D86-0649-AE2D-85F747301762}"/>
              </a:ext>
            </a:extLst>
          </p:cNvPr>
          <p:cNvSpPr>
            <a:spLocks noGrp="1"/>
          </p:cNvSpPr>
          <p:nvPr>
            <p:ph type="dt" sz="half" idx="10"/>
          </p:nvPr>
        </p:nvSpPr>
        <p:spPr/>
        <p:txBody>
          <a:bodyPr/>
          <a:lstStyle/>
          <a:p>
            <a:fld id="{96AFD6CB-5344-7447-AC08-BD194476F0CA}" type="datetimeFigureOut">
              <a:rPr lang="en-US" smtClean="0"/>
              <a:t>11/18/2021</a:t>
            </a:fld>
            <a:endParaRPr lang="en-US"/>
          </a:p>
        </p:txBody>
      </p:sp>
      <p:sp>
        <p:nvSpPr>
          <p:cNvPr id="5" name="Footer Placeholder 4">
            <a:extLst>
              <a:ext uri="{FF2B5EF4-FFF2-40B4-BE49-F238E27FC236}">
                <a16:creationId xmlns:a16="http://schemas.microsoft.com/office/drawing/2014/main" id="{B64C5C21-3094-2D44-A57D-86F8FD8AB0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00BBC99-826F-0C44-B282-98DF44DC9D2E}"/>
              </a:ext>
            </a:extLst>
          </p:cNvPr>
          <p:cNvSpPr>
            <a:spLocks noGrp="1"/>
          </p:cNvSpPr>
          <p:nvPr>
            <p:ph type="sldNum" sz="quarter" idx="12"/>
          </p:nvPr>
        </p:nvSpPr>
        <p:spPr/>
        <p:txBody>
          <a:bodyPr/>
          <a:lstStyle/>
          <a:p>
            <a:fld id="{ECD5B6C1-FAA3-2B4C-9DDA-0C6149FB21BF}" type="slidenum">
              <a:rPr lang="en-US" smtClean="0"/>
              <a:t>‹#›</a:t>
            </a:fld>
            <a:endParaRPr lang="en-US"/>
          </a:p>
        </p:txBody>
      </p:sp>
    </p:spTree>
    <p:extLst>
      <p:ext uri="{BB962C8B-B14F-4D97-AF65-F5344CB8AC3E}">
        <p14:creationId xmlns:p14="http://schemas.microsoft.com/office/powerpoint/2010/main" val="23699472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178ACE-40B2-6A43-8470-00FA197F8069}"/>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571A3770-CED3-464F-84BF-D0FBD2F1FDB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59FAA026-D2B4-F84C-80F9-F0FFCEAFAED7}"/>
              </a:ext>
            </a:extLst>
          </p:cNvPr>
          <p:cNvSpPr>
            <a:spLocks noGrp="1"/>
          </p:cNvSpPr>
          <p:nvPr>
            <p:ph type="dt" sz="half" idx="10"/>
          </p:nvPr>
        </p:nvSpPr>
        <p:spPr/>
        <p:txBody>
          <a:bodyPr/>
          <a:lstStyle/>
          <a:p>
            <a:fld id="{96AFD6CB-5344-7447-AC08-BD194476F0CA}" type="datetimeFigureOut">
              <a:rPr lang="en-US" smtClean="0"/>
              <a:t>11/18/2021</a:t>
            </a:fld>
            <a:endParaRPr lang="en-US"/>
          </a:p>
        </p:txBody>
      </p:sp>
      <p:sp>
        <p:nvSpPr>
          <p:cNvPr id="5" name="Footer Placeholder 4">
            <a:extLst>
              <a:ext uri="{FF2B5EF4-FFF2-40B4-BE49-F238E27FC236}">
                <a16:creationId xmlns:a16="http://schemas.microsoft.com/office/drawing/2014/main" id="{E298A10A-5985-1246-AD8A-C790427BB55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437C90B-156B-2248-ADF4-0CCFF76A036C}"/>
              </a:ext>
            </a:extLst>
          </p:cNvPr>
          <p:cNvSpPr>
            <a:spLocks noGrp="1"/>
          </p:cNvSpPr>
          <p:nvPr>
            <p:ph type="sldNum" sz="quarter" idx="12"/>
          </p:nvPr>
        </p:nvSpPr>
        <p:spPr/>
        <p:txBody>
          <a:bodyPr/>
          <a:lstStyle/>
          <a:p>
            <a:fld id="{ECD5B6C1-FAA3-2B4C-9DDA-0C6149FB21BF}" type="slidenum">
              <a:rPr lang="en-US" smtClean="0"/>
              <a:t>‹#›</a:t>
            </a:fld>
            <a:endParaRPr lang="en-US"/>
          </a:p>
        </p:txBody>
      </p:sp>
    </p:spTree>
    <p:extLst>
      <p:ext uri="{BB962C8B-B14F-4D97-AF65-F5344CB8AC3E}">
        <p14:creationId xmlns:p14="http://schemas.microsoft.com/office/powerpoint/2010/main" val="2940225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46BB47-BEBA-0A41-9C2F-7A3203C4918E}"/>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75541AC8-12EF-AF4F-9A32-257024942618}"/>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A6315858-921A-D649-B76C-0AB187A188B7}"/>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AAB09732-CD8A-E645-9359-DDDA9C605D40}"/>
              </a:ext>
            </a:extLst>
          </p:cNvPr>
          <p:cNvSpPr>
            <a:spLocks noGrp="1"/>
          </p:cNvSpPr>
          <p:nvPr>
            <p:ph type="dt" sz="half" idx="10"/>
          </p:nvPr>
        </p:nvSpPr>
        <p:spPr/>
        <p:txBody>
          <a:bodyPr/>
          <a:lstStyle/>
          <a:p>
            <a:fld id="{96AFD6CB-5344-7447-AC08-BD194476F0CA}" type="datetimeFigureOut">
              <a:rPr lang="en-US" smtClean="0"/>
              <a:t>11/18/2021</a:t>
            </a:fld>
            <a:endParaRPr lang="en-US"/>
          </a:p>
        </p:txBody>
      </p:sp>
      <p:sp>
        <p:nvSpPr>
          <p:cNvPr id="6" name="Footer Placeholder 5">
            <a:extLst>
              <a:ext uri="{FF2B5EF4-FFF2-40B4-BE49-F238E27FC236}">
                <a16:creationId xmlns:a16="http://schemas.microsoft.com/office/drawing/2014/main" id="{4C3CAB8E-E50C-FC45-8AA3-3400A8F8922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3FB154A-667C-5549-BE21-EA8EE442C2F1}"/>
              </a:ext>
            </a:extLst>
          </p:cNvPr>
          <p:cNvSpPr>
            <a:spLocks noGrp="1"/>
          </p:cNvSpPr>
          <p:nvPr>
            <p:ph type="sldNum" sz="quarter" idx="12"/>
          </p:nvPr>
        </p:nvSpPr>
        <p:spPr/>
        <p:txBody>
          <a:bodyPr/>
          <a:lstStyle/>
          <a:p>
            <a:fld id="{ECD5B6C1-FAA3-2B4C-9DDA-0C6149FB21BF}" type="slidenum">
              <a:rPr lang="en-US" smtClean="0"/>
              <a:t>‹#›</a:t>
            </a:fld>
            <a:endParaRPr lang="en-US"/>
          </a:p>
        </p:txBody>
      </p:sp>
    </p:spTree>
    <p:extLst>
      <p:ext uri="{BB962C8B-B14F-4D97-AF65-F5344CB8AC3E}">
        <p14:creationId xmlns:p14="http://schemas.microsoft.com/office/powerpoint/2010/main" val="14700073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DF0DC-77BC-FB49-B79F-F3496A3E2E9A}"/>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111DB923-E3D9-2C47-A607-CE120CB3601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9DD3118F-1E30-6841-8A3E-5434C20F2A24}"/>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CD49409F-768E-4547-9208-947993A2B1B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B7B746B0-5A2B-214E-920E-4D55282F1D12}"/>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E8A4F277-2542-1B4C-B97B-E3CEEED30AA0}"/>
              </a:ext>
            </a:extLst>
          </p:cNvPr>
          <p:cNvSpPr>
            <a:spLocks noGrp="1"/>
          </p:cNvSpPr>
          <p:nvPr>
            <p:ph type="dt" sz="half" idx="10"/>
          </p:nvPr>
        </p:nvSpPr>
        <p:spPr/>
        <p:txBody>
          <a:bodyPr/>
          <a:lstStyle/>
          <a:p>
            <a:fld id="{96AFD6CB-5344-7447-AC08-BD194476F0CA}" type="datetimeFigureOut">
              <a:rPr lang="en-US" smtClean="0"/>
              <a:t>11/18/2021</a:t>
            </a:fld>
            <a:endParaRPr lang="en-US"/>
          </a:p>
        </p:txBody>
      </p:sp>
      <p:sp>
        <p:nvSpPr>
          <p:cNvPr id="8" name="Footer Placeholder 7">
            <a:extLst>
              <a:ext uri="{FF2B5EF4-FFF2-40B4-BE49-F238E27FC236}">
                <a16:creationId xmlns:a16="http://schemas.microsoft.com/office/drawing/2014/main" id="{224DA9CB-7B51-5F47-B4D6-73E8AA8147E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8038233-E5E8-7A47-8790-84C85B6DC061}"/>
              </a:ext>
            </a:extLst>
          </p:cNvPr>
          <p:cNvSpPr>
            <a:spLocks noGrp="1"/>
          </p:cNvSpPr>
          <p:nvPr>
            <p:ph type="sldNum" sz="quarter" idx="12"/>
          </p:nvPr>
        </p:nvSpPr>
        <p:spPr/>
        <p:txBody>
          <a:bodyPr/>
          <a:lstStyle/>
          <a:p>
            <a:fld id="{ECD5B6C1-FAA3-2B4C-9DDA-0C6149FB21BF}" type="slidenum">
              <a:rPr lang="en-US" smtClean="0"/>
              <a:t>‹#›</a:t>
            </a:fld>
            <a:endParaRPr lang="en-US"/>
          </a:p>
        </p:txBody>
      </p:sp>
    </p:spTree>
    <p:extLst>
      <p:ext uri="{BB962C8B-B14F-4D97-AF65-F5344CB8AC3E}">
        <p14:creationId xmlns:p14="http://schemas.microsoft.com/office/powerpoint/2010/main" val="27405448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5B52BA-B88D-344B-B98D-4B4B42B691E5}"/>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ABEFD6EA-5502-B645-8670-AF5C5F48D895}"/>
              </a:ext>
            </a:extLst>
          </p:cNvPr>
          <p:cNvSpPr>
            <a:spLocks noGrp="1"/>
          </p:cNvSpPr>
          <p:nvPr>
            <p:ph type="dt" sz="half" idx="10"/>
          </p:nvPr>
        </p:nvSpPr>
        <p:spPr/>
        <p:txBody>
          <a:bodyPr/>
          <a:lstStyle/>
          <a:p>
            <a:fld id="{96AFD6CB-5344-7447-AC08-BD194476F0CA}" type="datetimeFigureOut">
              <a:rPr lang="en-US" smtClean="0"/>
              <a:t>11/18/2021</a:t>
            </a:fld>
            <a:endParaRPr lang="en-US"/>
          </a:p>
        </p:txBody>
      </p:sp>
      <p:sp>
        <p:nvSpPr>
          <p:cNvPr id="4" name="Footer Placeholder 3">
            <a:extLst>
              <a:ext uri="{FF2B5EF4-FFF2-40B4-BE49-F238E27FC236}">
                <a16:creationId xmlns:a16="http://schemas.microsoft.com/office/drawing/2014/main" id="{7DB237D9-EFF8-C343-8B37-569B8093AC6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96F0A4C-384F-3345-BD97-8198A9D19FC4}"/>
              </a:ext>
            </a:extLst>
          </p:cNvPr>
          <p:cNvSpPr>
            <a:spLocks noGrp="1"/>
          </p:cNvSpPr>
          <p:nvPr>
            <p:ph type="sldNum" sz="quarter" idx="12"/>
          </p:nvPr>
        </p:nvSpPr>
        <p:spPr/>
        <p:txBody>
          <a:bodyPr/>
          <a:lstStyle/>
          <a:p>
            <a:fld id="{ECD5B6C1-FAA3-2B4C-9DDA-0C6149FB21BF}" type="slidenum">
              <a:rPr lang="en-US" smtClean="0"/>
              <a:t>‹#›</a:t>
            </a:fld>
            <a:endParaRPr lang="en-US"/>
          </a:p>
        </p:txBody>
      </p:sp>
    </p:spTree>
    <p:extLst>
      <p:ext uri="{BB962C8B-B14F-4D97-AF65-F5344CB8AC3E}">
        <p14:creationId xmlns:p14="http://schemas.microsoft.com/office/powerpoint/2010/main" val="13422083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4B48E9F-BCB8-F54D-8159-87C177D09969}"/>
              </a:ext>
            </a:extLst>
          </p:cNvPr>
          <p:cNvSpPr>
            <a:spLocks noGrp="1"/>
          </p:cNvSpPr>
          <p:nvPr>
            <p:ph type="dt" sz="half" idx="10"/>
          </p:nvPr>
        </p:nvSpPr>
        <p:spPr/>
        <p:txBody>
          <a:bodyPr/>
          <a:lstStyle/>
          <a:p>
            <a:fld id="{96AFD6CB-5344-7447-AC08-BD194476F0CA}" type="datetimeFigureOut">
              <a:rPr lang="en-US" smtClean="0"/>
              <a:t>11/18/2021</a:t>
            </a:fld>
            <a:endParaRPr lang="en-US"/>
          </a:p>
        </p:txBody>
      </p:sp>
      <p:sp>
        <p:nvSpPr>
          <p:cNvPr id="3" name="Footer Placeholder 2">
            <a:extLst>
              <a:ext uri="{FF2B5EF4-FFF2-40B4-BE49-F238E27FC236}">
                <a16:creationId xmlns:a16="http://schemas.microsoft.com/office/drawing/2014/main" id="{56731092-D4CE-1A4D-8491-9F7A3F5DBC9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74CF522-9BFD-914A-A098-957085DF844A}"/>
              </a:ext>
            </a:extLst>
          </p:cNvPr>
          <p:cNvSpPr>
            <a:spLocks noGrp="1"/>
          </p:cNvSpPr>
          <p:nvPr>
            <p:ph type="sldNum" sz="quarter" idx="12"/>
          </p:nvPr>
        </p:nvSpPr>
        <p:spPr/>
        <p:txBody>
          <a:bodyPr/>
          <a:lstStyle/>
          <a:p>
            <a:fld id="{ECD5B6C1-FAA3-2B4C-9DDA-0C6149FB21BF}" type="slidenum">
              <a:rPr lang="en-US" smtClean="0"/>
              <a:t>‹#›</a:t>
            </a:fld>
            <a:endParaRPr lang="en-US"/>
          </a:p>
        </p:txBody>
      </p:sp>
    </p:spTree>
    <p:extLst>
      <p:ext uri="{BB962C8B-B14F-4D97-AF65-F5344CB8AC3E}">
        <p14:creationId xmlns:p14="http://schemas.microsoft.com/office/powerpoint/2010/main" val="42207083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35EDC0-EBA2-2548-BF06-69E5B39F8240}"/>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4455C628-CAA2-4B45-B5F2-E927A559995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2D5B93DF-3B18-C74E-8EBB-1C94D957B4D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E8B69240-AAFC-B043-BBB1-35494277A11B}"/>
              </a:ext>
            </a:extLst>
          </p:cNvPr>
          <p:cNvSpPr>
            <a:spLocks noGrp="1"/>
          </p:cNvSpPr>
          <p:nvPr>
            <p:ph type="dt" sz="half" idx="10"/>
          </p:nvPr>
        </p:nvSpPr>
        <p:spPr/>
        <p:txBody>
          <a:bodyPr/>
          <a:lstStyle/>
          <a:p>
            <a:fld id="{96AFD6CB-5344-7447-AC08-BD194476F0CA}" type="datetimeFigureOut">
              <a:rPr lang="en-US" smtClean="0"/>
              <a:t>11/18/2021</a:t>
            </a:fld>
            <a:endParaRPr lang="en-US"/>
          </a:p>
        </p:txBody>
      </p:sp>
      <p:sp>
        <p:nvSpPr>
          <p:cNvPr id="6" name="Footer Placeholder 5">
            <a:extLst>
              <a:ext uri="{FF2B5EF4-FFF2-40B4-BE49-F238E27FC236}">
                <a16:creationId xmlns:a16="http://schemas.microsoft.com/office/drawing/2014/main" id="{CEAC654A-70A1-144F-89A3-061A44E82AE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E3CB65E-70F7-264B-A564-BA1E5673DF8E}"/>
              </a:ext>
            </a:extLst>
          </p:cNvPr>
          <p:cNvSpPr>
            <a:spLocks noGrp="1"/>
          </p:cNvSpPr>
          <p:nvPr>
            <p:ph type="sldNum" sz="quarter" idx="12"/>
          </p:nvPr>
        </p:nvSpPr>
        <p:spPr/>
        <p:txBody>
          <a:bodyPr/>
          <a:lstStyle/>
          <a:p>
            <a:fld id="{ECD5B6C1-FAA3-2B4C-9DDA-0C6149FB21BF}" type="slidenum">
              <a:rPr lang="en-US" smtClean="0"/>
              <a:t>‹#›</a:t>
            </a:fld>
            <a:endParaRPr lang="en-US"/>
          </a:p>
        </p:txBody>
      </p:sp>
    </p:spTree>
    <p:extLst>
      <p:ext uri="{BB962C8B-B14F-4D97-AF65-F5344CB8AC3E}">
        <p14:creationId xmlns:p14="http://schemas.microsoft.com/office/powerpoint/2010/main" val="34459757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93B837-3ED1-504A-83C6-6E3580E5CD5B}"/>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2E2E0BC0-1A6F-E14B-964A-CF8A5EFBD9D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0A0BE40-5699-364F-884F-C04BE4EDA3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702A8107-2CA8-F94B-A8AD-87B379AE1C7C}"/>
              </a:ext>
            </a:extLst>
          </p:cNvPr>
          <p:cNvSpPr>
            <a:spLocks noGrp="1"/>
          </p:cNvSpPr>
          <p:nvPr>
            <p:ph type="dt" sz="half" idx="10"/>
          </p:nvPr>
        </p:nvSpPr>
        <p:spPr/>
        <p:txBody>
          <a:bodyPr/>
          <a:lstStyle/>
          <a:p>
            <a:fld id="{96AFD6CB-5344-7447-AC08-BD194476F0CA}" type="datetimeFigureOut">
              <a:rPr lang="en-US" smtClean="0"/>
              <a:t>11/18/2021</a:t>
            </a:fld>
            <a:endParaRPr lang="en-US"/>
          </a:p>
        </p:txBody>
      </p:sp>
      <p:sp>
        <p:nvSpPr>
          <p:cNvPr id="6" name="Footer Placeholder 5">
            <a:extLst>
              <a:ext uri="{FF2B5EF4-FFF2-40B4-BE49-F238E27FC236}">
                <a16:creationId xmlns:a16="http://schemas.microsoft.com/office/drawing/2014/main" id="{331179C0-820D-9F47-BCF0-417DC224943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89B16BC-52FB-AD46-B702-06DCA52458DF}"/>
              </a:ext>
            </a:extLst>
          </p:cNvPr>
          <p:cNvSpPr>
            <a:spLocks noGrp="1"/>
          </p:cNvSpPr>
          <p:nvPr>
            <p:ph type="sldNum" sz="quarter" idx="12"/>
          </p:nvPr>
        </p:nvSpPr>
        <p:spPr/>
        <p:txBody>
          <a:bodyPr/>
          <a:lstStyle/>
          <a:p>
            <a:fld id="{ECD5B6C1-FAA3-2B4C-9DDA-0C6149FB21BF}" type="slidenum">
              <a:rPr lang="en-US" smtClean="0"/>
              <a:t>‹#›</a:t>
            </a:fld>
            <a:endParaRPr lang="en-US"/>
          </a:p>
        </p:txBody>
      </p:sp>
    </p:spTree>
    <p:extLst>
      <p:ext uri="{BB962C8B-B14F-4D97-AF65-F5344CB8AC3E}">
        <p14:creationId xmlns:p14="http://schemas.microsoft.com/office/powerpoint/2010/main" val="36240591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8734222-5B8A-3441-899B-A41497A1B31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A80F41BB-A1F2-1044-9183-C70C6BCEC3F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14B06F2E-15C6-9947-9996-1D5137E165D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6AFD6CB-5344-7447-AC08-BD194476F0CA}" type="datetimeFigureOut">
              <a:rPr lang="en-US" smtClean="0"/>
              <a:t>11/18/2021</a:t>
            </a:fld>
            <a:endParaRPr lang="en-US"/>
          </a:p>
        </p:txBody>
      </p:sp>
      <p:sp>
        <p:nvSpPr>
          <p:cNvPr id="5" name="Footer Placeholder 4">
            <a:extLst>
              <a:ext uri="{FF2B5EF4-FFF2-40B4-BE49-F238E27FC236}">
                <a16:creationId xmlns:a16="http://schemas.microsoft.com/office/drawing/2014/main" id="{87ACC0B3-31AD-CB43-8058-BE75BBDF821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106702B-F676-8F47-983A-EA29E9D26E3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CD5B6C1-FAA3-2B4C-9DDA-0C6149FB21BF}" type="slidenum">
              <a:rPr lang="en-US" smtClean="0"/>
              <a:t>‹#›</a:t>
            </a:fld>
            <a:endParaRPr lang="en-US"/>
          </a:p>
        </p:txBody>
      </p:sp>
    </p:spTree>
    <p:extLst>
      <p:ext uri="{BB962C8B-B14F-4D97-AF65-F5344CB8AC3E}">
        <p14:creationId xmlns:p14="http://schemas.microsoft.com/office/powerpoint/2010/main" val="237586511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jpg"/></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4E1BEB12-92AF-4445-98AD-4C7756E7C9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D0522C2C-7B5C-48A7-A969-03941E5D2E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Freeform 13">
            <a:extLst>
              <a:ext uri="{FF2B5EF4-FFF2-40B4-BE49-F238E27FC236}">
                <a16:creationId xmlns:a16="http://schemas.microsoft.com/office/drawing/2014/main" id="{9C682A1A-5B2D-4111-BBD6-620165633E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769476" y="220196"/>
            <a:ext cx="9422524" cy="6637806"/>
          </a:xfrm>
          <a:custGeom>
            <a:avLst/>
            <a:gdLst>
              <a:gd name="connsiteX0" fmla="*/ 4929467 w 8191500"/>
              <a:gd name="connsiteY0" fmla="*/ 0 h 5770597"/>
              <a:gd name="connsiteX1" fmla="*/ 8065066 w 8191500"/>
              <a:gd name="connsiteY1" fmla="*/ 1118513 h 5770597"/>
              <a:gd name="connsiteX2" fmla="*/ 8191500 w 8191500"/>
              <a:gd name="connsiteY2" fmla="*/ 1227339 h 5770597"/>
              <a:gd name="connsiteX3" fmla="*/ 8191500 w 8191500"/>
              <a:gd name="connsiteY3" fmla="*/ 5770597 h 5770597"/>
              <a:gd name="connsiteX4" fmla="*/ 79523 w 8191500"/>
              <a:gd name="connsiteY4" fmla="*/ 5770597 h 5770597"/>
              <a:gd name="connsiteX5" fmla="*/ 56799 w 8191500"/>
              <a:gd name="connsiteY5" fmla="*/ 5644158 h 5770597"/>
              <a:gd name="connsiteX6" fmla="*/ 0 w 8191500"/>
              <a:gd name="connsiteY6" fmla="*/ 4898209 h 5770597"/>
              <a:gd name="connsiteX7" fmla="*/ 4929467 w 8191500"/>
              <a:gd name="connsiteY7" fmla="*/ 0 h 5770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91500" h="5770597">
                <a:moveTo>
                  <a:pt x="4929467" y="0"/>
                </a:moveTo>
                <a:cubicBezTo>
                  <a:pt x="6120547" y="0"/>
                  <a:pt x="7212963" y="419755"/>
                  <a:pt x="8065066" y="1118513"/>
                </a:cubicBezTo>
                <a:lnTo>
                  <a:pt x="8191500" y="1227339"/>
                </a:lnTo>
                <a:lnTo>
                  <a:pt x="8191500" y="5770597"/>
                </a:lnTo>
                <a:lnTo>
                  <a:pt x="79523" y="5770597"/>
                </a:lnTo>
                <a:lnTo>
                  <a:pt x="56799" y="5644158"/>
                </a:lnTo>
                <a:cubicBezTo>
                  <a:pt x="19398" y="5400934"/>
                  <a:pt x="0" y="5151822"/>
                  <a:pt x="0" y="4898209"/>
                </a:cubicBezTo>
                <a:cubicBezTo>
                  <a:pt x="0" y="2193003"/>
                  <a:pt x="2206998" y="0"/>
                  <a:pt x="492946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3" name="Oval 12">
            <a:extLst>
              <a:ext uri="{FF2B5EF4-FFF2-40B4-BE49-F238E27FC236}">
                <a16:creationId xmlns:a16="http://schemas.microsoft.com/office/drawing/2014/main" id="{D6EE29F2-D77F-4BD0-A20B-334D316A1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09800" y="2099696"/>
            <a:ext cx="1942241" cy="1889551"/>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5" name="Arc 14">
            <a:extLst>
              <a:ext uri="{FF2B5EF4-FFF2-40B4-BE49-F238E27FC236}">
                <a16:creationId xmlns:a16="http://schemas.microsoft.com/office/drawing/2014/main" id="{22D09ED2-868F-42C6-866E-F92E0CEF31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520172">
            <a:off x="1613162" y="1492572"/>
            <a:ext cx="2987899" cy="2987899"/>
          </a:xfrm>
          <a:prstGeom prst="arc">
            <a:avLst>
              <a:gd name="adj1" fmla="val 14455503"/>
              <a:gd name="adj2" fmla="val 227775"/>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E521FA9-A1D7-AC4B-8AA9-D3567C81ED91}"/>
              </a:ext>
            </a:extLst>
          </p:cNvPr>
          <p:cNvSpPr>
            <a:spLocks noGrp="1"/>
          </p:cNvSpPr>
          <p:nvPr>
            <p:ph type="ctrTitle"/>
          </p:nvPr>
        </p:nvSpPr>
        <p:spPr>
          <a:xfrm>
            <a:off x="4038600" y="1939158"/>
            <a:ext cx="7644627" cy="3560493"/>
          </a:xfrm>
        </p:spPr>
        <p:txBody>
          <a:bodyPr>
            <a:normAutofit/>
          </a:bodyPr>
          <a:lstStyle/>
          <a:p>
            <a:pPr algn="r"/>
            <a:r>
              <a:rPr lang="en-US" sz="2900" dirty="0"/>
              <a:t>Problems associated with measuring child-adult neural entrainment</a:t>
            </a:r>
            <a:br>
              <a:rPr lang="en-US" sz="2900" dirty="0"/>
            </a:br>
            <a:br>
              <a:rPr lang="en-US" sz="2900" dirty="0"/>
            </a:br>
            <a:br>
              <a:rPr lang="en-US" sz="2900" dirty="0"/>
            </a:br>
            <a:r>
              <a:rPr lang="en-US" sz="2900" dirty="0"/>
              <a:t>Methods for measuring child adult neural entrainment</a:t>
            </a:r>
            <a:br>
              <a:rPr lang="en-US" sz="2900" dirty="0"/>
            </a:br>
            <a:endParaRPr lang="en-US" sz="2900" dirty="0"/>
          </a:p>
        </p:txBody>
      </p:sp>
    </p:spTree>
    <p:extLst>
      <p:ext uri="{BB962C8B-B14F-4D97-AF65-F5344CB8AC3E}">
        <p14:creationId xmlns:p14="http://schemas.microsoft.com/office/powerpoint/2010/main" val="19378028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4E1BEB12-92AF-4445-98AD-4C7756E7C9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D0522C2C-7B5C-48A7-A969-03941E5D2E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Freeform 13">
            <a:extLst>
              <a:ext uri="{FF2B5EF4-FFF2-40B4-BE49-F238E27FC236}">
                <a16:creationId xmlns:a16="http://schemas.microsoft.com/office/drawing/2014/main" id="{9C682A1A-5B2D-4111-BBD6-620165633E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769476" y="220196"/>
            <a:ext cx="9422524" cy="6637806"/>
          </a:xfrm>
          <a:custGeom>
            <a:avLst/>
            <a:gdLst>
              <a:gd name="connsiteX0" fmla="*/ 4929467 w 8191500"/>
              <a:gd name="connsiteY0" fmla="*/ 0 h 5770597"/>
              <a:gd name="connsiteX1" fmla="*/ 8065066 w 8191500"/>
              <a:gd name="connsiteY1" fmla="*/ 1118513 h 5770597"/>
              <a:gd name="connsiteX2" fmla="*/ 8191500 w 8191500"/>
              <a:gd name="connsiteY2" fmla="*/ 1227339 h 5770597"/>
              <a:gd name="connsiteX3" fmla="*/ 8191500 w 8191500"/>
              <a:gd name="connsiteY3" fmla="*/ 5770597 h 5770597"/>
              <a:gd name="connsiteX4" fmla="*/ 79523 w 8191500"/>
              <a:gd name="connsiteY4" fmla="*/ 5770597 h 5770597"/>
              <a:gd name="connsiteX5" fmla="*/ 56799 w 8191500"/>
              <a:gd name="connsiteY5" fmla="*/ 5644158 h 5770597"/>
              <a:gd name="connsiteX6" fmla="*/ 0 w 8191500"/>
              <a:gd name="connsiteY6" fmla="*/ 4898209 h 5770597"/>
              <a:gd name="connsiteX7" fmla="*/ 4929467 w 8191500"/>
              <a:gd name="connsiteY7" fmla="*/ 0 h 5770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91500" h="5770597">
                <a:moveTo>
                  <a:pt x="4929467" y="0"/>
                </a:moveTo>
                <a:cubicBezTo>
                  <a:pt x="6120547" y="0"/>
                  <a:pt x="7212963" y="419755"/>
                  <a:pt x="8065066" y="1118513"/>
                </a:cubicBezTo>
                <a:lnTo>
                  <a:pt x="8191500" y="1227339"/>
                </a:lnTo>
                <a:lnTo>
                  <a:pt x="8191500" y="5770597"/>
                </a:lnTo>
                <a:lnTo>
                  <a:pt x="79523" y="5770597"/>
                </a:lnTo>
                <a:lnTo>
                  <a:pt x="56799" y="5644158"/>
                </a:lnTo>
                <a:cubicBezTo>
                  <a:pt x="19398" y="5400934"/>
                  <a:pt x="0" y="5151822"/>
                  <a:pt x="0" y="4898209"/>
                </a:cubicBezTo>
                <a:cubicBezTo>
                  <a:pt x="0" y="2193003"/>
                  <a:pt x="2206998" y="0"/>
                  <a:pt x="492946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3" name="Oval 12">
            <a:extLst>
              <a:ext uri="{FF2B5EF4-FFF2-40B4-BE49-F238E27FC236}">
                <a16:creationId xmlns:a16="http://schemas.microsoft.com/office/drawing/2014/main" id="{D6EE29F2-D77F-4BD0-A20B-334D316A1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09800" y="2099696"/>
            <a:ext cx="1942241" cy="1889551"/>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5" name="Arc 14">
            <a:extLst>
              <a:ext uri="{FF2B5EF4-FFF2-40B4-BE49-F238E27FC236}">
                <a16:creationId xmlns:a16="http://schemas.microsoft.com/office/drawing/2014/main" id="{22D09ED2-868F-42C6-866E-F92E0CEF31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520172">
            <a:off x="1613162" y="1492572"/>
            <a:ext cx="2987899" cy="2987899"/>
          </a:xfrm>
          <a:prstGeom prst="arc">
            <a:avLst>
              <a:gd name="adj1" fmla="val 14455503"/>
              <a:gd name="adj2" fmla="val 227775"/>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92F9547-CCA0-BF41-9C03-C3FD77D3700B}"/>
              </a:ext>
            </a:extLst>
          </p:cNvPr>
          <p:cNvSpPr>
            <a:spLocks noGrp="1"/>
          </p:cNvSpPr>
          <p:nvPr>
            <p:ph type="title"/>
          </p:nvPr>
        </p:nvSpPr>
        <p:spPr>
          <a:xfrm>
            <a:off x="4038600" y="1939159"/>
            <a:ext cx="7644627" cy="2751086"/>
          </a:xfrm>
        </p:spPr>
        <p:txBody>
          <a:bodyPr vert="horz" lIns="91440" tIns="45720" rIns="91440" bIns="45720" rtlCol="0" anchor="b">
            <a:normAutofit/>
          </a:bodyPr>
          <a:lstStyle/>
          <a:p>
            <a:pPr algn="r"/>
            <a:r>
              <a:rPr lang="en-US" sz="4700" kern="1200">
                <a:solidFill>
                  <a:schemeClr val="tx1"/>
                </a:solidFill>
                <a:latin typeface="+mj-lt"/>
                <a:ea typeface="+mj-ea"/>
                <a:cs typeface="+mj-cs"/>
              </a:rPr>
              <a:t>Section two: Overview of different ways of measuring inter-brain entrainment (IBE)</a:t>
            </a:r>
          </a:p>
        </p:txBody>
      </p:sp>
    </p:spTree>
    <p:extLst>
      <p:ext uri="{BB962C8B-B14F-4D97-AF65-F5344CB8AC3E}">
        <p14:creationId xmlns:p14="http://schemas.microsoft.com/office/powerpoint/2010/main" val="862044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A5C8B3-4D32-B84B-8256-B4C768B3B6B8}"/>
              </a:ext>
            </a:extLst>
          </p:cNvPr>
          <p:cNvSpPr>
            <a:spLocks noGrp="1"/>
          </p:cNvSpPr>
          <p:nvPr>
            <p:ph type="title"/>
          </p:nvPr>
        </p:nvSpPr>
        <p:spPr>
          <a:xfrm>
            <a:off x="838200" y="152029"/>
            <a:ext cx="10515600" cy="1325563"/>
          </a:xfrm>
        </p:spPr>
        <p:txBody>
          <a:bodyPr/>
          <a:lstStyle/>
          <a:p>
            <a:r>
              <a:rPr lang="en-US" dirty="0"/>
              <a:t>Different signal properties </a:t>
            </a:r>
          </a:p>
        </p:txBody>
      </p:sp>
      <p:sp>
        <p:nvSpPr>
          <p:cNvPr id="5" name="TextBox 4">
            <a:extLst>
              <a:ext uri="{FF2B5EF4-FFF2-40B4-BE49-F238E27FC236}">
                <a16:creationId xmlns:a16="http://schemas.microsoft.com/office/drawing/2014/main" id="{DC38A549-D6CC-994B-AE8F-C8408DC9ECEF}"/>
              </a:ext>
            </a:extLst>
          </p:cNvPr>
          <p:cNvSpPr txBox="1"/>
          <p:nvPr/>
        </p:nvSpPr>
        <p:spPr>
          <a:xfrm>
            <a:off x="1211283" y="5474525"/>
            <a:ext cx="9322130" cy="369332"/>
          </a:xfrm>
          <a:prstGeom prst="rect">
            <a:avLst/>
          </a:prstGeom>
          <a:noFill/>
        </p:spPr>
        <p:txBody>
          <a:bodyPr wrap="square" rtlCol="0">
            <a:spAutoFit/>
          </a:bodyPr>
          <a:lstStyle/>
          <a:p>
            <a:r>
              <a:rPr lang="en-US" dirty="0"/>
              <a:t>Important to note as different types of entrainment can/ are applied to different aspects of signal</a:t>
            </a:r>
          </a:p>
        </p:txBody>
      </p:sp>
      <p:grpSp>
        <p:nvGrpSpPr>
          <p:cNvPr id="6" name="Group 5">
            <a:extLst>
              <a:ext uri="{FF2B5EF4-FFF2-40B4-BE49-F238E27FC236}">
                <a16:creationId xmlns:a16="http://schemas.microsoft.com/office/drawing/2014/main" id="{257EE68C-6060-4B63-8954-12E8236B942A}"/>
              </a:ext>
            </a:extLst>
          </p:cNvPr>
          <p:cNvGrpSpPr/>
          <p:nvPr/>
        </p:nvGrpSpPr>
        <p:grpSpPr>
          <a:xfrm>
            <a:off x="2504661" y="1377674"/>
            <a:ext cx="6124161" cy="3644900"/>
            <a:chOff x="5724939" y="1631181"/>
            <a:chExt cx="6124161" cy="3644900"/>
          </a:xfrm>
        </p:grpSpPr>
        <p:pic>
          <p:nvPicPr>
            <p:cNvPr id="7" name="Picture 6" descr="Chart, line chart&#10;&#10;Description automatically generated">
              <a:extLst>
                <a:ext uri="{FF2B5EF4-FFF2-40B4-BE49-F238E27FC236}">
                  <a16:creationId xmlns:a16="http://schemas.microsoft.com/office/drawing/2014/main" id="{011E988C-0F6A-47C9-A96D-2A1CBCF8D1BA}"/>
                </a:ext>
              </a:extLst>
            </p:cNvPr>
            <p:cNvPicPr>
              <a:picLocks noChangeAspect="1"/>
            </p:cNvPicPr>
            <p:nvPr/>
          </p:nvPicPr>
          <p:blipFill>
            <a:blip r:embed="rId2"/>
            <a:stretch>
              <a:fillRect/>
            </a:stretch>
          </p:blipFill>
          <p:spPr>
            <a:xfrm>
              <a:off x="6045200" y="1631181"/>
              <a:ext cx="5803900" cy="3644900"/>
            </a:xfrm>
            <a:prstGeom prst="rect">
              <a:avLst/>
            </a:prstGeom>
          </p:spPr>
        </p:pic>
        <p:sp>
          <p:nvSpPr>
            <p:cNvPr id="8" name="TextBox 7">
              <a:extLst>
                <a:ext uri="{FF2B5EF4-FFF2-40B4-BE49-F238E27FC236}">
                  <a16:creationId xmlns:a16="http://schemas.microsoft.com/office/drawing/2014/main" id="{88F590A6-6BF8-43D9-A48D-A8A4807C2845}"/>
                </a:ext>
              </a:extLst>
            </p:cNvPr>
            <p:cNvSpPr txBox="1"/>
            <p:nvPr/>
          </p:nvSpPr>
          <p:spPr>
            <a:xfrm>
              <a:off x="5724939" y="2345635"/>
              <a:ext cx="1298713" cy="646331"/>
            </a:xfrm>
            <a:prstGeom prst="rect">
              <a:avLst/>
            </a:prstGeom>
            <a:noFill/>
          </p:spPr>
          <p:txBody>
            <a:bodyPr wrap="square" rtlCol="0">
              <a:spAutoFit/>
            </a:bodyPr>
            <a:lstStyle/>
            <a:p>
              <a:r>
                <a:rPr lang="en-US" dirty="0"/>
                <a:t>Frequency</a:t>
              </a:r>
            </a:p>
            <a:p>
              <a:r>
                <a:rPr lang="en-US" dirty="0"/>
                <a:t>How fast?</a:t>
              </a:r>
              <a:endParaRPr lang="en-GB" dirty="0"/>
            </a:p>
          </p:txBody>
        </p:sp>
        <p:sp>
          <p:nvSpPr>
            <p:cNvPr id="9" name="TextBox 8">
              <a:extLst>
                <a:ext uri="{FF2B5EF4-FFF2-40B4-BE49-F238E27FC236}">
                  <a16:creationId xmlns:a16="http://schemas.microsoft.com/office/drawing/2014/main" id="{C95F0400-AA95-475D-A38F-68C7797F6B3B}"/>
                </a:ext>
              </a:extLst>
            </p:cNvPr>
            <p:cNvSpPr txBox="1"/>
            <p:nvPr/>
          </p:nvSpPr>
          <p:spPr>
            <a:xfrm>
              <a:off x="5885070" y="2991966"/>
              <a:ext cx="1485347" cy="923330"/>
            </a:xfrm>
            <a:prstGeom prst="rect">
              <a:avLst/>
            </a:prstGeom>
            <a:noFill/>
          </p:spPr>
          <p:txBody>
            <a:bodyPr wrap="square" rtlCol="0">
              <a:spAutoFit/>
            </a:bodyPr>
            <a:lstStyle/>
            <a:p>
              <a:r>
                <a:rPr lang="en-US" dirty="0"/>
                <a:t>e.g.,</a:t>
              </a:r>
            </a:p>
            <a:p>
              <a:r>
                <a:rPr lang="en-US" dirty="0"/>
                <a:t>‘theta’</a:t>
              </a:r>
            </a:p>
            <a:p>
              <a:r>
                <a:rPr lang="en-US" dirty="0"/>
                <a:t>4-8Hz</a:t>
              </a:r>
              <a:endParaRPr lang="en-GB" dirty="0"/>
            </a:p>
          </p:txBody>
        </p:sp>
        <p:sp>
          <p:nvSpPr>
            <p:cNvPr id="10" name="TextBox 9">
              <a:extLst>
                <a:ext uri="{FF2B5EF4-FFF2-40B4-BE49-F238E27FC236}">
                  <a16:creationId xmlns:a16="http://schemas.microsoft.com/office/drawing/2014/main" id="{CD03B1CF-E641-4D23-BED3-B6F0D148903E}"/>
                </a:ext>
              </a:extLst>
            </p:cNvPr>
            <p:cNvSpPr txBox="1"/>
            <p:nvPr/>
          </p:nvSpPr>
          <p:spPr>
            <a:xfrm>
              <a:off x="9322905" y="2345634"/>
              <a:ext cx="1298713" cy="646331"/>
            </a:xfrm>
            <a:prstGeom prst="rect">
              <a:avLst/>
            </a:prstGeom>
            <a:noFill/>
          </p:spPr>
          <p:txBody>
            <a:bodyPr wrap="square" rtlCol="0">
              <a:spAutoFit/>
            </a:bodyPr>
            <a:lstStyle/>
            <a:p>
              <a:r>
                <a:rPr lang="en-US" dirty="0"/>
                <a:t>Phase</a:t>
              </a:r>
            </a:p>
            <a:p>
              <a:r>
                <a:rPr lang="en-US" dirty="0"/>
                <a:t>Where?</a:t>
              </a:r>
              <a:endParaRPr lang="en-GB" dirty="0"/>
            </a:p>
          </p:txBody>
        </p:sp>
        <p:cxnSp>
          <p:nvCxnSpPr>
            <p:cNvPr id="11" name="Straight Arrow Connector 10">
              <a:extLst>
                <a:ext uri="{FF2B5EF4-FFF2-40B4-BE49-F238E27FC236}">
                  <a16:creationId xmlns:a16="http://schemas.microsoft.com/office/drawing/2014/main" id="{426B95B3-E19A-425C-BF2D-9850457EF340}"/>
                </a:ext>
              </a:extLst>
            </p:cNvPr>
            <p:cNvCxnSpPr/>
            <p:nvPr/>
          </p:nvCxnSpPr>
          <p:spPr>
            <a:xfrm flipH="1">
              <a:off x="9210261" y="2991965"/>
              <a:ext cx="225287" cy="148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2596E130-DE43-4D71-9FE1-952B919D25B7}"/>
                </a:ext>
              </a:extLst>
            </p:cNvPr>
            <p:cNvCxnSpPr/>
            <p:nvPr/>
          </p:nvCxnSpPr>
          <p:spPr>
            <a:xfrm flipH="1">
              <a:off x="9322905" y="3066365"/>
              <a:ext cx="112643" cy="8489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Right Brace 12">
              <a:extLst>
                <a:ext uri="{FF2B5EF4-FFF2-40B4-BE49-F238E27FC236}">
                  <a16:creationId xmlns:a16="http://schemas.microsoft.com/office/drawing/2014/main" id="{CD63F0F6-406D-4575-8F23-6BE6A7AF9DF0}"/>
                </a:ext>
              </a:extLst>
            </p:cNvPr>
            <p:cNvSpPr/>
            <p:nvPr/>
          </p:nvSpPr>
          <p:spPr>
            <a:xfrm>
              <a:off x="11353800" y="2341326"/>
              <a:ext cx="495300" cy="2681248"/>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GB"/>
            </a:p>
          </p:txBody>
        </p:sp>
      </p:grpSp>
      <p:sp>
        <p:nvSpPr>
          <p:cNvPr id="14" name="TextBox 13">
            <a:extLst>
              <a:ext uri="{FF2B5EF4-FFF2-40B4-BE49-F238E27FC236}">
                <a16:creationId xmlns:a16="http://schemas.microsoft.com/office/drawing/2014/main" id="{6595F4BA-649B-42B6-B382-4A3E8F8FF5EF}"/>
              </a:ext>
            </a:extLst>
          </p:cNvPr>
          <p:cNvSpPr txBox="1"/>
          <p:nvPr/>
        </p:nvSpPr>
        <p:spPr>
          <a:xfrm>
            <a:off x="8949083" y="3015458"/>
            <a:ext cx="1712842" cy="646331"/>
          </a:xfrm>
          <a:prstGeom prst="rect">
            <a:avLst/>
          </a:prstGeom>
          <a:noFill/>
        </p:spPr>
        <p:txBody>
          <a:bodyPr wrap="square" rtlCol="0">
            <a:spAutoFit/>
          </a:bodyPr>
          <a:lstStyle/>
          <a:p>
            <a:r>
              <a:rPr lang="en-US" dirty="0"/>
              <a:t>Power </a:t>
            </a:r>
          </a:p>
          <a:p>
            <a:r>
              <a:rPr lang="en-US" dirty="0"/>
              <a:t>How strong?</a:t>
            </a:r>
            <a:endParaRPr lang="en-GB" dirty="0"/>
          </a:p>
        </p:txBody>
      </p:sp>
    </p:spTree>
    <p:extLst>
      <p:ext uri="{BB962C8B-B14F-4D97-AF65-F5344CB8AC3E}">
        <p14:creationId xmlns:p14="http://schemas.microsoft.com/office/powerpoint/2010/main" val="127284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11ADC-4B14-B04F-B219-3C66B73EEE7B}"/>
              </a:ext>
            </a:extLst>
          </p:cNvPr>
          <p:cNvSpPr>
            <a:spLocks noGrp="1"/>
          </p:cNvSpPr>
          <p:nvPr>
            <p:ph type="title"/>
          </p:nvPr>
        </p:nvSpPr>
        <p:spPr/>
        <p:txBody>
          <a:bodyPr/>
          <a:lstStyle/>
          <a:p>
            <a:r>
              <a:rPr lang="en-GB"/>
              <a:t>2. Overview of different ways of measuring inter-brain entrainment (IBE)</a:t>
            </a:r>
            <a:endParaRPr lang="en-US" dirty="0"/>
          </a:p>
        </p:txBody>
      </p:sp>
      <p:pic>
        <p:nvPicPr>
          <p:cNvPr id="4" name="Content Placeholder 3">
            <a:extLst>
              <a:ext uri="{FF2B5EF4-FFF2-40B4-BE49-F238E27FC236}">
                <a16:creationId xmlns:a16="http://schemas.microsoft.com/office/drawing/2014/main" id="{0B4750AC-9BEA-B944-AAB0-4976213B8FDE}"/>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844504" y="1898816"/>
            <a:ext cx="7308273" cy="4594059"/>
          </a:xfrm>
          <a:prstGeom prst="rect">
            <a:avLst/>
          </a:prstGeom>
          <a:noFill/>
          <a:ln w="12700">
            <a:solidFill>
              <a:schemeClr val="tx1"/>
            </a:solidFill>
          </a:ln>
        </p:spPr>
      </p:pic>
    </p:spTree>
    <p:extLst>
      <p:ext uri="{BB962C8B-B14F-4D97-AF65-F5344CB8AC3E}">
        <p14:creationId xmlns:p14="http://schemas.microsoft.com/office/powerpoint/2010/main" val="2011372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790AF77-CE11-7843-ACD9-15764B1B83B9}"/>
              </a:ext>
            </a:extLst>
          </p:cNvPr>
          <p:cNvSpPr>
            <a:spLocks noGrp="1"/>
          </p:cNvSpPr>
          <p:nvPr>
            <p:ph type="title"/>
          </p:nvPr>
        </p:nvSpPr>
        <p:spPr>
          <a:xfrm>
            <a:off x="686834" y="1153572"/>
            <a:ext cx="3200400" cy="4461163"/>
          </a:xfrm>
        </p:spPr>
        <p:txBody>
          <a:bodyPr>
            <a:normAutofit/>
          </a:bodyPr>
          <a:lstStyle/>
          <a:p>
            <a:br>
              <a:rPr lang="en-GB" b="1" i="1" u="sng">
                <a:solidFill>
                  <a:srgbClr val="FFFFFF"/>
                </a:solidFill>
              </a:rPr>
            </a:br>
            <a:endParaRPr lang="en-US">
              <a:solidFill>
                <a:srgbClr val="FFFFFF"/>
              </a:solidFill>
            </a:endParaRPr>
          </a:p>
        </p:txBody>
      </p:sp>
      <p:sp>
        <p:nvSpPr>
          <p:cNvPr id="18"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58B7F573-F6B5-FF4B-BE06-A1526F9E46C5}"/>
              </a:ext>
            </a:extLst>
          </p:cNvPr>
          <p:cNvSpPr>
            <a:spLocks noGrp="1"/>
          </p:cNvSpPr>
          <p:nvPr>
            <p:ph idx="1"/>
          </p:nvPr>
        </p:nvSpPr>
        <p:spPr>
          <a:xfrm>
            <a:off x="4447308" y="591344"/>
            <a:ext cx="6906491" cy="5585619"/>
          </a:xfrm>
        </p:spPr>
        <p:txBody>
          <a:bodyPr anchor="ctr">
            <a:normAutofit/>
          </a:bodyPr>
          <a:lstStyle/>
          <a:p>
            <a:r>
              <a:rPr lang="en-GB" sz="2200"/>
              <a:t>Inter-brain entrainment (IBE) can, be measured in two ways.</a:t>
            </a:r>
          </a:p>
          <a:p>
            <a:endParaRPr lang="en-GB" sz="2200"/>
          </a:p>
          <a:p>
            <a:r>
              <a:rPr lang="en-GB" sz="2200"/>
              <a:t> First, concurrent IBE indexes a zero-lag, simultaneous relationship: ‘at times when A is high, B is also high’ or (for a negative relationship): ‘at times when A is high, B is low’. Concurrent IBE is often referred to using the term ‘synchrony’, and is undirected: A-&gt;B is indistinguishable from B-&gt;A.  </a:t>
            </a:r>
          </a:p>
          <a:p>
            <a:endParaRPr lang="en-GB" sz="2200"/>
          </a:p>
          <a:p>
            <a:r>
              <a:rPr lang="en-GB" sz="2200"/>
              <a:t>Second, sequential IBE indexes a lagged, or temporally oriented relationship: ‘changes in A forward-predict changes in B’. Sequential IBE is directed, and as such, unlike concurrent coupling, it can be asymmetrical: it can be true that A forward predicts B without it being true that B forwards-predicts A, and </a:t>
            </a:r>
            <a:r>
              <a:rPr lang="en-GB" sz="2200" i="1"/>
              <a:t>vice versa</a:t>
            </a:r>
            <a:r>
              <a:rPr lang="en-GB" sz="2200"/>
              <a:t>.</a:t>
            </a:r>
          </a:p>
          <a:p>
            <a:endParaRPr lang="en-US" sz="2200"/>
          </a:p>
        </p:txBody>
      </p:sp>
    </p:spTree>
    <p:extLst>
      <p:ext uri="{BB962C8B-B14F-4D97-AF65-F5344CB8AC3E}">
        <p14:creationId xmlns:p14="http://schemas.microsoft.com/office/powerpoint/2010/main" val="12184957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DCB8639-BD3E-F540-90B5-D208A8C9D28C}"/>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4100" kern="1200">
                <a:solidFill>
                  <a:schemeClr val="tx1"/>
                </a:solidFill>
                <a:latin typeface="+mj-lt"/>
                <a:ea typeface="+mj-ea"/>
                <a:cs typeface="+mj-cs"/>
              </a:rPr>
              <a:t>2.1 Measuring concurrent IBE of amplitude and power: correlations.</a:t>
            </a:r>
            <a:br>
              <a:rPr lang="en-US" sz="4100" b="1" u="sng" kern="1200">
                <a:solidFill>
                  <a:schemeClr val="tx1"/>
                </a:solidFill>
                <a:latin typeface="+mj-lt"/>
                <a:ea typeface="+mj-ea"/>
                <a:cs typeface="+mj-cs"/>
              </a:rPr>
            </a:br>
            <a:endParaRPr lang="en-US" sz="4100" kern="1200">
              <a:solidFill>
                <a:schemeClr val="tx1"/>
              </a:solidFill>
              <a:latin typeface="+mj-lt"/>
              <a:ea typeface="+mj-ea"/>
              <a:cs typeface="+mj-cs"/>
            </a:endParaRPr>
          </a:p>
        </p:txBody>
      </p:sp>
      <p:sp>
        <p:nvSpPr>
          <p:cNvPr id="12"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hart&#10;&#10;Description automatically generated">
            <a:extLst>
              <a:ext uri="{FF2B5EF4-FFF2-40B4-BE49-F238E27FC236}">
                <a16:creationId xmlns:a16="http://schemas.microsoft.com/office/drawing/2014/main" id="{B970881A-39BD-4837-B0DC-244B3C17773B}"/>
              </a:ext>
            </a:extLst>
          </p:cNvPr>
          <p:cNvPicPr>
            <a:picLocks noChangeAspect="1"/>
          </p:cNvPicPr>
          <p:nvPr/>
        </p:nvPicPr>
        <p:blipFill>
          <a:blip r:embed="rId3"/>
          <a:stretch>
            <a:fillRect/>
          </a:stretch>
        </p:blipFill>
        <p:spPr>
          <a:xfrm>
            <a:off x="4654296" y="709803"/>
            <a:ext cx="7214616" cy="5410962"/>
          </a:xfrm>
          <a:prstGeom prst="rect">
            <a:avLst/>
          </a:prstGeom>
        </p:spPr>
      </p:pic>
    </p:spTree>
    <p:extLst>
      <p:ext uri="{BB962C8B-B14F-4D97-AF65-F5344CB8AC3E}">
        <p14:creationId xmlns:p14="http://schemas.microsoft.com/office/powerpoint/2010/main" val="2231729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6C95554-4303-1A4F-B26B-633074693A5B}"/>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3600" kern="1200">
                <a:solidFill>
                  <a:schemeClr val="tx1"/>
                </a:solidFill>
                <a:latin typeface="+mj-lt"/>
                <a:ea typeface="+mj-ea"/>
                <a:cs typeface="+mj-cs"/>
              </a:rPr>
              <a:t>2.2 Measuring concurrent IBE of phase: ITC and Phase Locking Value (PLV)</a:t>
            </a:r>
            <a:br>
              <a:rPr lang="en-US" sz="3600" b="1" u="sng" kern="1200">
                <a:solidFill>
                  <a:schemeClr val="tx1"/>
                </a:solidFill>
                <a:latin typeface="+mj-lt"/>
                <a:ea typeface="+mj-ea"/>
                <a:cs typeface="+mj-cs"/>
              </a:rPr>
            </a:br>
            <a:endParaRPr lang="en-US" sz="3600" kern="1200">
              <a:solidFill>
                <a:schemeClr val="tx1"/>
              </a:solidFill>
              <a:latin typeface="+mj-lt"/>
              <a:ea typeface="+mj-ea"/>
              <a:cs typeface="+mj-cs"/>
            </a:endParaRPr>
          </a:p>
        </p:txBody>
      </p:sp>
      <p:sp>
        <p:nvSpPr>
          <p:cNvPr id="14"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6">
            <a:extLst>
              <a:ext uri="{FF2B5EF4-FFF2-40B4-BE49-F238E27FC236}">
                <a16:creationId xmlns:a16="http://schemas.microsoft.com/office/drawing/2014/main" id="{CF805A40-EB1F-4345-A505-109917F0AD9B}"/>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742" r="50624"/>
          <a:stretch/>
        </p:blipFill>
        <p:spPr bwMode="auto">
          <a:xfrm>
            <a:off x="6324695" y="640080"/>
            <a:ext cx="3873817" cy="5550408"/>
          </a:xfrm>
          <a:prstGeom prst="rect">
            <a:avLst/>
          </a:prstGeom>
          <a:noFill/>
        </p:spPr>
      </p:pic>
    </p:spTree>
    <p:extLst>
      <p:ext uri="{BB962C8B-B14F-4D97-AF65-F5344CB8AC3E}">
        <p14:creationId xmlns:p14="http://schemas.microsoft.com/office/powerpoint/2010/main" val="27494604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4D29A74-6189-1E43-B808-BE0F59556388}"/>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3600" kern="1200">
                <a:solidFill>
                  <a:schemeClr val="tx1"/>
                </a:solidFill>
                <a:latin typeface="+mj-lt"/>
                <a:ea typeface="+mj-ea"/>
                <a:cs typeface="+mj-cs"/>
              </a:rPr>
              <a:t> </a:t>
            </a:r>
            <a:br>
              <a:rPr lang="en-US" sz="3600" kern="1200">
                <a:solidFill>
                  <a:schemeClr val="tx1"/>
                </a:solidFill>
                <a:latin typeface="+mj-lt"/>
                <a:ea typeface="+mj-ea"/>
                <a:cs typeface="+mj-cs"/>
              </a:rPr>
            </a:br>
            <a:r>
              <a:rPr lang="en-US" sz="3600" kern="1200">
                <a:solidFill>
                  <a:schemeClr val="tx1"/>
                </a:solidFill>
                <a:latin typeface="+mj-lt"/>
                <a:ea typeface="+mj-ea"/>
                <a:cs typeface="+mj-cs"/>
              </a:rPr>
              <a:t>2.3 Measuring sequential IBE of amplitude and power – Granger Causality (GC)</a:t>
            </a:r>
            <a:br>
              <a:rPr lang="en-US" sz="3600" b="1" u="sng" kern="1200">
                <a:solidFill>
                  <a:schemeClr val="tx1"/>
                </a:solidFill>
                <a:latin typeface="+mj-lt"/>
                <a:ea typeface="+mj-ea"/>
                <a:cs typeface="+mj-cs"/>
              </a:rPr>
            </a:br>
            <a:endParaRPr lang="en-US" sz="3600" kern="1200">
              <a:solidFill>
                <a:schemeClr val="tx1"/>
              </a:solidFill>
              <a:latin typeface="+mj-lt"/>
              <a:ea typeface="+mj-ea"/>
              <a:cs typeface="+mj-cs"/>
            </a:endParaRPr>
          </a:p>
        </p:txBody>
      </p:sp>
      <p:sp>
        <p:nvSpPr>
          <p:cNvPr id="11"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C5ADC587-73C2-4A48-B971-511465AAFB6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bwMode="auto">
          <a:xfrm>
            <a:off x="4654296" y="1557520"/>
            <a:ext cx="7214616" cy="3715527"/>
          </a:xfrm>
          <a:prstGeom prst="rect">
            <a:avLst/>
          </a:prstGeom>
          <a:noFill/>
        </p:spPr>
      </p:pic>
    </p:spTree>
    <p:extLst>
      <p:ext uri="{BB962C8B-B14F-4D97-AF65-F5344CB8AC3E}">
        <p14:creationId xmlns:p14="http://schemas.microsoft.com/office/powerpoint/2010/main" val="39977769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FD4B151-7F95-D846-9FF5-F872F81868F6}"/>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4100" kern="1200">
                <a:solidFill>
                  <a:schemeClr val="tx1"/>
                </a:solidFill>
                <a:latin typeface="+mj-lt"/>
                <a:ea typeface="+mj-ea"/>
                <a:cs typeface="+mj-cs"/>
              </a:rPr>
              <a:t>2.4 Measuring sequential IBE of phase – Phase Transfer Entropy (PTE)</a:t>
            </a:r>
            <a:br>
              <a:rPr lang="en-US" sz="4100" b="1" u="sng" kern="1200">
                <a:solidFill>
                  <a:schemeClr val="tx1"/>
                </a:solidFill>
                <a:latin typeface="+mj-lt"/>
                <a:ea typeface="+mj-ea"/>
                <a:cs typeface="+mj-cs"/>
              </a:rPr>
            </a:br>
            <a:endParaRPr lang="en-US" sz="4100" kern="1200">
              <a:solidFill>
                <a:schemeClr val="tx1"/>
              </a:solidFill>
              <a:latin typeface="+mj-lt"/>
              <a:ea typeface="+mj-ea"/>
              <a:cs typeface="+mj-cs"/>
            </a:endParaRPr>
          </a:p>
        </p:txBody>
      </p:sp>
      <p:sp>
        <p:nvSpPr>
          <p:cNvPr id="11"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16939D9E-C91A-164F-8C48-618B7228E50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bwMode="auto">
          <a:xfrm>
            <a:off x="4654296" y="953296"/>
            <a:ext cx="7214616" cy="4923975"/>
          </a:xfrm>
          <a:prstGeom prst="rect">
            <a:avLst/>
          </a:prstGeom>
          <a:noFill/>
        </p:spPr>
      </p:pic>
    </p:spTree>
    <p:extLst>
      <p:ext uri="{BB962C8B-B14F-4D97-AF65-F5344CB8AC3E}">
        <p14:creationId xmlns:p14="http://schemas.microsoft.com/office/powerpoint/2010/main" val="29311134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ED8E54F9-849C-4865-8C5E-FD967B81D7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Shape 8">
            <a:extLst>
              <a:ext uri="{FF2B5EF4-FFF2-40B4-BE49-F238E27FC236}">
                <a16:creationId xmlns:a16="http://schemas.microsoft.com/office/drawing/2014/main" id="{391AE6B3-1D2D-4C67-A4DB-888635B527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054983"/>
          </a:xfrm>
          <a:custGeom>
            <a:avLst/>
            <a:gdLst>
              <a:gd name="connsiteX0" fmla="*/ 6788003 w 12188952"/>
              <a:gd name="connsiteY0" fmla="*/ 5986774 h 6054983"/>
              <a:gd name="connsiteX1" fmla="*/ 6787005 w 12188952"/>
              <a:gd name="connsiteY1" fmla="*/ 5986852 h 6054983"/>
              <a:gd name="connsiteX2" fmla="*/ 6786779 w 12188952"/>
              <a:gd name="connsiteY2" fmla="*/ 5987386 h 6054983"/>
              <a:gd name="connsiteX3" fmla="*/ 0 w 12188952"/>
              <a:gd name="connsiteY3" fmla="*/ 0 h 6054983"/>
              <a:gd name="connsiteX4" fmla="*/ 12188952 w 12188952"/>
              <a:gd name="connsiteY4" fmla="*/ 0 h 6054983"/>
              <a:gd name="connsiteX5" fmla="*/ 12188952 w 12188952"/>
              <a:gd name="connsiteY5" fmla="*/ 5092539 h 6054983"/>
              <a:gd name="connsiteX6" fmla="*/ 12058081 w 12188952"/>
              <a:gd name="connsiteY6" fmla="*/ 5131579 h 6054983"/>
              <a:gd name="connsiteX7" fmla="*/ 11673881 w 12188952"/>
              <a:gd name="connsiteY7" fmla="*/ 5235154 h 6054983"/>
              <a:gd name="connsiteX8" fmla="*/ 10422749 w 12188952"/>
              <a:gd name="connsiteY8" fmla="*/ 5518693 h 6054983"/>
              <a:gd name="connsiteX9" fmla="*/ 9421666 w 12188952"/>
              <a:gd name="connsiteY9" fmla="*/ 5693855 h 6054983"/>
              <a:gd name="connsiteX10" fmla="*/ 8456304 w 12188952"/>
              <a:gd name="connsiteY10" fmla="*/ 5827556 h 6054983"/>
              <a:gd name="connsiteX11" fmla="*/ 7714041 w 12188952"/>
              <a:gd name="connsiteY11" fmla="*/ 5907503 h 6054983"/>
              <a:gd name="connsiteX12" fmla="*/ 6949978 w 12188952"/>
              <a:gd name="connsiteY12" fmla="*/ 5973283 h 6054983"/>
              <a:gd name="connsiteX13" fmla="*/ 6934569 w 12188952"/>
              <a:gd name="connsiteY13" fmla="*/ 5975354 h 6054983"/>
              <a:gd name="connsiteX14" fmla="*/ 6788750 w 12188952"/>
              <a:gd name="connsiteY14" fmla="*/ 5986715 h 6054983"/>
              <a:gd name="connsiteX15" fmla="*/ 6798241 w 12188952"/>
              <a:gd name="connsiteY15" fmla="*/ 5988535 h 6054983"/>
              <a:gd name="connsiteX16" fmla="*/ 6833723 w 12188952"/>
              <a:gd name="connsiteY16" fmla="*/ 5986828 h 6054983"/>
              <a:gd name="connsiteX17" fmla="*/ 6882282 w 12188952"/>
              <a:gd name="connsiteY17" fmla="*/ 5983850 h 6054983"/>
              <a:gd name="connsiteX18" fmla="*/ 7576876 w 12188952"/>
              <a:gd name="connsiteY18" fmla="*/ 5951323 h 6054983"/>
              <a:gd name="connsiteX19" fmla="*/ 8621689 w 12188952"/>
              <a:gd name="connsiteY19" fmla="*/ 5864426 h 6054983"/>
              <a:gd name="connsiteX20" fmla="*/ 9477600 w 12188952"/>
              <a:gd name="connsiteY20" fmla="*/ 5760520 h 6054983"/>
              <a:gd name="connsiteX21" fmla="*/ 10626651 w 12188952"/>
              <a:gd name="connsiteY21" fmla="*/ 5566363 h 6054983"/>
              <a:gd name="connsiteX22" fmla="*/ 11995498 w 12188952"/>
              <a:gd name="connsiteY22" fmla="*/ 5240369 h 6054983"/>
              <a:gd name="connsiteX23" fmla="*/ 12188952 w 12188952"/>
              <a:gd name="connsiteY23" fmla="*/ 5183370 h 6054983"/>
              <a:gd name="connsiteX24" fmla="*/ 12188952 w 12188952"/>
              <a:gd name="connsiteY24" fmla="*/ 5238107 h 6054983"/>
              <a:gd name="connsiteX25" fmla="*/ 11826300 w 12188952"/>
              <a:gd name="connsiteY25" fmla="*/ 5343406 h 6054983"/>
              <a:gd name="connsiteX26" fmla="*/ 10936448 w 12188952"/>
              <a:gd name="connsiteY26" fmla="*/ 5557921 h 6054983"/>
              <a:gd name="connsiteX27" fmla="*/ 9983034 w 12188952"/>
              <a:gd name="connsiteY27" fmla="*/ 5737926 h 6054983"/>
              <a:gd name="connsiteX28" fmla="*/ 9184585 w 12188952"/>
              <a:gd name="connsiteY28" fmla="*/ 5853873 h 6054983"/>
              <a:gd name="connsiteX29" fmla="*/ 8576053 w 12188952"/>
              <a:gd name="connsiteY29" fmla="*/ 5923392 h 6054983"/>
              <a:gd name="connsiteX30" fmla="*/ 7862392 w 12188952"/>
              <a:gd name="connsiteY30" fmla="*/ 5984843 h 6054983"/>
              <a:gd name="connsiteX31" fmla="*/ 6933768 w 12188952"/>
              <a:gd name="connsiteY31" fmla="*/ 6036237 h 6054983"/>
              <a:gd name="connsiteX32" fmla="*/ 6476130 w 12188952"/>
              <a:gd name="connsiteY32" fmla="*/ 6050140 h 6054983"/>
              <a:gd name="connsiteX33" fmla="*/ 6360703 w 12188952"/>
              <a:gd name="connsiteY33" fmla="*/ 6054983 h 6054983"/>
              <a:gd name="connsiteX34" fmla="*/ 6055614 w 12188952"/>
              <a:gd name="connsiteY34" fmla="*/ 6054983 h 6054983"/>
              <a:gd name="connsiteX35" fmla="*/ 5976289 w 12188952"/>
              <a:gd name="connsiteY35" fmla="*/ 6050389 h 6054983"/>
              <a:gd name="connsiteX36" fmla="*/ 5263770 w 12188952"/>
              <a:gd name="connsiteY36" fmla="*/ 6014140 h 6054983"/>
              <a:gd name="connsiteX37" fmla="*/ 4345190 w 12188952"/>
              <a:gd name="connsiteY37" fmla="*/ 5952070 h 6054983"/>
              <a:gd name="connsiteX38" fmla="*/ 3372201 w 12188952"/>
              <a:gd name="connsiteY38" fmla="*/ 5853501 h 6054983"/>
              <a:gd name="connsiteX39" fmla="*/ 2361582 w 12188952"/>
              <a:gd name="connsiteY39" fmla="*/ 5734574 h 6054983"/>
              <a:gd name="connsiteX40" fmla="*/ 1232869 w 12188952"/>
              <a:gd name="connsiteY40" fmla="*/ 5561398 h 6054983"/>
              <a:gd name="connsiteX41" fmla="*/ 68483 w 12188952"/>
              <a:gd name="connsiteY41" fmla="*/ 5321691 h 6054983"/>
              <a:gd name="connsiteX42" fmla="*/ 0 w 12188952"/>
              <a:gd name="connsiteY42" fmla="*/ 5304336 h 6054983"/>
              <a:gd name="connsiteX43" fmla="*/ 0 w 12188952"/>
              <a:gd name="connsiteY43" fmla="*/ 5247847 h 6054983"/>
              <a:gd name="connsiteX44" fmla="*/ 72423 w 12188952"/>
              <a:gd name="connsiteY44" fmla="*/ 5266624 h 6054983"/>
              <a:gd name="connsiteX45" fmla="*/ 600566 w 12188952"/>
              <a:gd name="connsiteY45" fmla="*/ 5384994 h 6054983"/>
              <a:gd name="connsiteX46" fmla="*/ 1769069 w 12188952"/>
              <a:gd name="connsiteY46" fmla="*/ 5595162 h 6054983"/>
              <a:gd name="connsiteX47" fmla="*/ 2612900 w 12188952"/>
              <a:gd name="connsiteY47" fmla="*/ 5712104 h 6054983"/>
              <a:gd name="connsiteX48" fmla="*/ 2580488 w 12188952"/>
              <a:gd name="connsiteY48" fmla="*/ 5702173 h 6054983"/>
              <a:gd name="connsiteX49" fmla="*/ 1112357 w 12188952"/>
              <a:gd name="connsiteY49" fmla="*/ 5369476 h 6054983"/>
              <a:gd name="connsiteX50" fmla="*/ 420307 w 12188952"/>
              <a:gd name="connsiteY50" fmla="*/ 5170043 h 6054983"/>
              <a:gd name="connsiteX51" fmla="*/ 0 w 12188952"/>
              <a:gd name="connsiteY51" fmla="*/ 5031126 h 6054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88952" h="6054983">
                <a:moveTo>
                  <a:pt x="6788003" y="5986774"/>
                </a:moveTo>
                <a:lnTo>
                  <a:pt x="6787005" y="5986852"/>
                </a:lnTo>
                <a:lnTo>
                  <a:pt x="6786779" y="5987386"/>
                </a:lnTo>
                <a:close/>
                <a:moveTo>
                  <a:pt x="0" y="0"/>
                </a:moveTo>
                <a:lnTo>
                  <a:pt x="12188952" y="0"/>
                </a:lnTo>
                <a:lnTo>
                  <a:pt x="12188952" y="5092539"/>
                </a:lnTo>
                <a:lnTo>
                  <a:pt x="12058081" y="5131579"/>
                </a:lnTo>
                <a:cubicBezTo>
                  <a:pt x="11930517" y="5167793"/>
                  <a:pt x="11802439" y="5202322"/>
                  <a:pt x="11673881" y="5235154"/>
                </a:cubicBezTo>
                <a:cubicBezTo>
                  <a:pt x="11259973" y="5342661"/>
                  <a:pt x="10842632" y="5436263"/>
                  <a:pt x="10422749" y="5518693"/>
                </a:cubicBezTo>
                <a:cubicBezTo>
                  <a:pt x="10090287" y="5583904"/>
                  <a:pt x="9756593" y="5642301"/>
                  <a:pt x="9421666" y="5693855"/>
                </a:cubicBezTo>
                <a:cubicBezTo>
                  <a:pt x="9100721" y="5743512"/>
                  <a:pt x="8778938" y="5788079"/>
                  <a:pt x="8456304" y="5827556"/>
                </a:cubicBezTo>
                <a:cubicBezTo>
                  <a:pt x="8209307" y="5857722"/>
                  <a:pt x="7961801" y="5883295"/>
                  <a:pt x="7714041" y="5907503"/>
                </a:cubicBezTo>
                <a:lnTo>
                  <a:pt x="6949978" y="5973283"/>
                </a:lnTo>
                <a:lnTo>
                  <a:pt x="6934569" y="5975354"/>
                </a:lnTo>
                <a:lnTo>
                  <a:pt x="6788750" y="5986715"/>
                </a:lnTo>
                <a:lnTo>
                  <a:pt x="6798241" y="5988535"/>
                </a:lnTo>
                <a:cubicBezTo>
                  <a:pt x="6809920" y="5989001"/>
                  <a:pt x="6822028" y="5986828"/>
                  <a:pt x="6833723" y="5986828"/>
                </a:cubicBezTo>
                <a:cubicBezTo>
                  <a:pt x="6849867" y="5986828"/>
                  <a:pt x="6866012" y="5984221"/>
                  <a:pt x="6882282" y="5983850"/>
                </a:cubicBezTo>
                <a:cubicBezTo>
                  <a:pt x="7114026" y="5978388"/>
                  <a:pt x="7345514" y="5966221"/>
                  <a:pt x="7576876" y="5951323"/>
                </a:cubicBezTo>
                <a:cubicBezTo>
                  <a:pt x="7925570" y="5928855"/>
                  <a:pt x="8274011" y="5900676"/>
                  <a:pt x="8621689" y="5864426"/>
                </a:cubicBezTo>
                <a:cubicBezTo>
                  <a:pt x="8907712" y="5835128"/>
                  <a:pt x="9193011" y="5800493"/>
                  <a:pt x="9477600" y="5760520"/>
                </a:cubicBezTo>
                <a:cubicBezTo>
                  <a:pt x="9862435" y="5706146"/>
                  <a:pt x="10245452" y="5641432"/>
                  <a:pt x="10626651" y="5566363"/>
                </a:cubicBezTo>
                <a:cubicBezTo>
                  <a:pt x="11087341" y="5475243"/>
                  <a:pt x="11544088" y="5367737"/>
                  <a:pt x="11995498" y="5240369"/>
                </a:cubicBezTo>
                <a:lnTo>
                  <a:pt x="12188952" y="5183370"/>
                </a:lnTo>
                <a:lnTo>
                  <a:pt x="12188952" y="5238107"/>
                </a:lnTo>
                <a:lnTo>
                  <a:pt x="11826300" y="5343406"/>
                </a:lnTo>
                <a:cubicBezTo>
                  <a:pt x="11531885" y="5423103"/>
                  <a:pt x="11235310" y="5493989"/>
                  <a:pt x="10936448" y="5557921"/>
                </a:cubicBezTo>
                <a:cubicBezTo>
                  <a:pt x="10620168" y="5625703"/>
                  <a:pt x="10302365" y="5685700"/>
                  <a:pt x="9983034" y="5737926"/>
                </a:cubicBezTo>
                <a:cubicBezTo>
                  <a:pt x="9717606" y="5781375"/>
                  <a:pt x="9451451" y="5820020"/>
                  <a:pt x="9184585" y="5853873"/>
                </a:cubicBezTo>
                <a:cubicBezTo>
                  <a:pt x="8981951" y="5879447"/>
                  <a:pt x="8779319" y="5903530"/>
                  <a:pt x="8576053" y="5923392"/>
                </a:cubicBezTo>
                <a:cubicBezTo>
                  <a:pt x="8338462" y="5946112"/>
                  <a:pt x="8100618" y="5967587"/>
                  <a:pt x="7862392" y="5984843"/>
                </a:cubicBezTo>
                <a:cubicBezTo>
                  <a:pt x="7553105" y="6007187"/>
                  <a:pt x="7243690" y="6025065"/>
                  <a:pt x="6933768" y="6036237"/>
                </a:cubicBezTo>
                <a:cubicBezTo>
                  <a:pt x="6781221" y="6041700"/>
                  <a:pt x="6628676" y="6045548"/>
                  <a:pt x="6476130" y="6050140"/>
                </a:cubicBezTo>
                <a:cubicBezTo>
                  <a:pt x="6437585" y="6048056"/>
                  <a:pt x="6398929" y="6049681"/>
                  <a:pt x="6360703" y="6054983"/>
                </a:cubicBezTo>
                <a:lnTo>
                  <a:pt x="6055614" y="6054983"/>
                </a:lnTo>
                <a:lnTo>
                  <a:pt x="5976289" y="6050389"/>
                </a:lnTo>
                <a:cubicBezTo>
                  <a:pt x="5738826" y="6037976"/>
                  <a:pt x="5501363" y="6024197"/>
                  <a:pt x="5263770" y="6014140"/>
                </a:cubicBezTo>
                <a:cubicBezTo>
                  <a:pt x="4957027" y="6001724"/>
                  <a:pt x="4650663" y="5981244"/>
                  <a:pt x="4345190" y="5952070"/>
                </a:cubicBezTo>
                <a:cubicBezTo>
                  <a:pt x="4020648" y="5921158"/>
                  <a:pt x="3696870" y="5886523"/>
                  <a:pt x="3372201" y="5853501"/>
                </a:cubicBezTo>
                <a:cubicBezTo>
                  <a:pt x="3034653" y="5819239"/>
                  <a:pt x="2697781" y="5779600"/>
                  <a:pt x="2361582" y="5734574"/>
                </a:cubicBezTo>
                <a:cubicBezTo>
                  <a:pt x="1984196" y="5684421"/>
                  <a:pt x="1607962" y="5626695"/>
                  <a:pt x="1232869" y="5561398"/>
                </a:cubicBezTo>
                <a:cubicBezTo>
                  <a:pt x="841970" y="5492685"/>
                  <a:pt x="453644" y="5414197"/>
                  <a:pt x="68483" y="5321691"/>
                </a:cubicBezTo>
                <a:lnTo>
                  <a:pt x="0" y="5304336"/>
                </a:lnTo>
                <a:lnTo>
                  <a:pt x="0" y="5247847"/>
                </a:lnTo>
                <a:lnTo>
                  <a:pt x="72423" y="5266624"/>
                </a:lnTo>
                <a:cubicBezTo>
                  <a:pt x="247899" y="5308802"/>
                  <a:pt x="424058" y="5348062"/>
                  <a:pt x="600566" y="5384994"/>
                </a:cubicBezTo>
                <a:cubicBezTo>
                  <a:pt x="988032" y="5465808"/>
                  <a:pt x="1377788" y="5534706"/>
                  <a:pt x="1769069" y="5595162"/>
                </a:cubicBezTo>
                <a:cubicBezTo>
                  <a:pt x="2051913" y="5638738"/>
                  <a:pt x="2335141" y="5678835"/>
                  <a:pt x="2612900" y="5712104"/>
                </a:cubicBezTo>
                <a:cubicBezTo>
                  <a:pt x="2604892" y="5714711"/>
                  <a:pt x="2593962" y="5704655"/>
                  <a:pt x="2580488" y="5702173"/>
                </a:cubicBezTo>
                <a:cubicBezTo>
                  <a:pt x="2086656" y="5610221"/>
                  <a:pt x="1597284" y="5499328"/>
                  <a:pt x="1112357" y="5369476"/>
                </a:cubicBezTo>
                <a:cubicBezTo>
                  <a:pt x="880233" y="5307405"/>
                  <a:pt x="649550" y="5240927"/>
                  <a:pt x="420307" y="5170043"/>
                </a:cubicBezTo>
                <a:lnTo>
                  <a:pt x="0" y="503112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3A862DA2-EF23-084B-976E-EACBCEBE4A6D}"/>
              </a:ext>
            </a:extLst>
          </p:cNvPr>
          <p:cNvSpPr>
            <a:spLocks noGrp="1"/>
          </p:cNvSpPr>
          <p:nvPr>
            <p:ph type="title"/>
          </p:nvPr>
        </p:nvSpPr>
        <p:spPr>
          <a:xfrm>
            <a:off x="1524000" y="929452"/>
            <a:ext cx="9144000" cy="2526738"/>
          </a:xfrm>
        </p:spPr>
        <p:txBody>
          <a:bodyPr vert="horz" lIns="91440" tIns="45720" rIns="91440" bIns="45720" rtlCol="0" anchor="b">
            <a:normAutofit/>
          </a:bodyPr>
          <a:lstStyle/>
          <a:p>
            <a:pPr algn="ctr"/>
            <a:r>
              <a:rPr lang="en-US" sz="4100" kern="1200">
                <a:solidFill>
                  <a:srgbClr val="FFFFFF"/>
                </a:solidFill>
                <a:latin typeface="+mj-lt"/>
                <a:ea typeface="+mj-ea"/>
                <a:cs typeface="+mj-cs"/>
              </a:rPr>
              <a:t> Section 3. Outstanding issues with measuring child adult neural entrainment </a:t>
            </a:r>
            <a:br>
              <a:rPr lang="en-US" sz="4100" kern="1200">
                <a:solidFill>
                  <a:srgbClr val="FFFFFF"/>
                </a:solidFill>
                <a:latin typeface="+mj-lt"/>
                <a:ea typeface="+mj-ea"/>
                <a:cs typeface="+mj-cs"/>
              </a:rPr>
            </a:br>
            <a:endParaRPr lang="en-US" sz="4100" kern="1200">
              <a:solidFill>
                <a:srgbClr val="FFFFFF"/>
              </a:solidFill>
              <a:latin typeface="+mj-lt"/>
              <a:ea typeface="+mj-ea"/>
              <a:cs typeface="+mj-cs"/>
            </a:endParaRPr>
          </a:p>
        </p:txBody>
      </p:sp>
      <p:sp>
        <p:nvSpPr>
          <p:cNvPr id="11" name="sketch line">
            <a:extLst>
              <a:ext uri="{FF2B5EF4-FFF2-40B4-BE49-F238E27FC236}">
                <a16:creationId xmlns:a16="http://schemas.microsoft.com/office/drawing/2014/main" id="{6D080EC2-42B5-4E04-BBF7-F0BC5CB7C9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3566566"/>
            <a:ext cx="4243589" cy="18288"/>
          </a:xfrm>
          <a:custGeom>
            <a:avLst/>
            <a:gdLst>
              <a:gd name="connsiteX0" fmla="*/ 0 w 4243589"/>
              <a:gd name="connsiteY0" fmla="*/ 0 h 18288"/>
              <a:gd name="connsiteX1" fmla="*/ 563791 w 4243589"/>
              <a:gd name="connsiteY1" fmla="*/ 0 h 18288"/>
              <a:gd name="connsiteX2" fmla="*/ 1042710 w 4243589"/>
              <a:gd name="connsiteY2" fmla="*/ 0 h 18288"/>
              <a:gd name="connsiteX3" fmla="*/ 1564066 w 4243589"/>
              <a:gd name="connsiteY3" fmla="*/ 0 h 18288"/>
              <a:gd name="connsiteX4" fmla="*/ 2212729 w 4243589"/>
              <a:gd name="connsiteY4" fmla="*/ 0 h 18288"/>
              <a:gd name="connsiteX5" fmla="*/ 2776520 w 4243589"/>
              <a:gd name="connsiteY5" fmla="*/ 0 h 18288"/>
              <a:gd name="connsiteX6" fmla="*/ 3297875 w 4243589"/>
              <a:gd name="connsiteY6" fmla="*/ 0 h 18288"/>
              <a:gd name="connsiteX7" fmla="*/ 4243589 w 4243589"/>
              <a:gd name="connsiteY7" fmla="*/ 0 h 18288"/>
              <a:gd name="connsiteX8" fmla="*/ 4243589 w 4243589"/>
              <a:gd name="connsiteY8" fmla="*/ 18288 h 18288"/>
              <a:gd name="connsiteX9" fmla="*/ 3637362 w 4243589"/>
              <a:gd name="connsiteY9" fmla="*/ 18288 h 18288"/>
              <a:gd name="connsiteX10" fmla="*/ 3116007 w 4243589"/>
              <a:gd name="connsiteY10" fmla="*/ 18288 h 18288"/>
              <a:gd name="connsiteX11" fmla="*/ 2424908 w 4243589"/>
              <a:gd name="connsiteY11" fmla="*/ 18288 h 18288"/>
              <a:gd name="connsiteX12" fmla="*/ 1861117 w 4243589"/>
              <a:gd name="connsiteY12" fmla="*/ 18288 h 18288"/>
              <a:gd name="connsiteX13" fmla="*/ 1382198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3987" y="7429"/>
                  <a:pt x="4243569" y="10822"/>
                  <a:pt x="4243589" y="18288"/>
                </a:cubicBezTo>
                <a:cubicBezTo>
                  <a:pt x="4112949" y="-2855"/>
                  <a:pt x="3928037" y="1831"/>
                  <a:pt x="3637362" y="18288"/>
                </a:cubicBezTo>
                <a:cubicBezTo>
                  <a:pt x="3346687" y="34745"/>
                  <a:pt x="3254446" y="26669"/>
                  <a:pt x="3116007" y="18288"/>
                </a:cubicBezTo>
                <a:cubicBezTo>
                  <a:pt x="2977569" y="9907"/>
                  <a:pt x="2620228" y="28873"/>
                  <a:pt x="2424908" y="18288"/>
                </a:cubicBezTo>
                <a:cubicBezTo>
                  <a:pt x="2229588" y="7703"/>
                  <a:pt x="2088287" y="-3854"/>
                  <a:pt x="1861117" y="18288"/>
                </a:cubicBezTo>
                <a:cubicBezTo>
                  <a:pt x="1633947" y="40430"/>
                  <a:pt x="1502447" y="-871"/>
                  <a:pt x="1382198" y="18288"/>
                </a:cubicBezTo>
                <a:cubicBezTo>
                  <a:pt x="1261949" y="37447"/>
                  <a:pt x="1045440" y="28353"/>
                  <a:pt x="733535" y="18288"/>
                </a:cubicBezTo>
                <a:cubicBezTo>
                  <a:pt x="421630" y="8223"/>
                  <a:pt x="341257" y="-18359"/>
                  <a:pt x="0" y="18288"/>
                </a:cubicBezTo>
                <a:cubicBezTo>
                  <a:pt x="-591" y="13205"/>
                  <a:pt x="-663" y="6329"/>
                  <a:pt x="0" y="0"/>
                </a:cubicBezTo>
                <a:close/>
              </a:path>
              <a:path w="4243589" h="18288"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2703" y="5429"/>
                  <a:pt x="4244410" y="14046"/>
                  <a:pt x="4243589" y="18288"/>
                </a:cubicBezTo>
                <a:cubicBezTo>
                  <a:pt x="4130424" y="-1240"/>
                  <a:pt x="3932803" y="42249"/>
                  <a:pt x="3722234" y="18288"/>
                </a:cubicBezTo>
                <a:cubicBezTo>
                  <a:pt x="3511665" y="-5673"/>
                  <a:pt x="3269903" y="45994"/>
                  <a:pt x="3116007" y="18288"/>
                </a:cubicBezTo>
                <a:cubicBezTo>
                  <a:pt x="2962111" y="-9418"/>
                  <a:pt x="2744280" y="23224"/>
                  <a:pt x="2509780" y="18288"/>
                </a:cubicBezTo>
                <a:cubicBezTo>
                  <a:pt x="2275280" y="13352"/>
                  <a:pt x="2066059" y="43664"/>
                  <a:pt x="1945989" y="18288"/>
                </a:cubicBezTo>
                <a:cubicBezTo>
                  <a:pt x="1825919" y="-7088"/>
                  <a:pt x="1407329" y="12616"/>
                  <a:pt x="1254890" y="18288"/>
                </a:cubicBezTo>
                <a:cubicBezTo>
                  <a:pt x="1102451" y="23960"/>
                  <a:pt x="837950" y="31673"/>
                  <a:pt x="563791" y="18288"/>
                </a:cubicBezTo>
                <a:cubicBezTo>
                  <a:pt x="289632" y="4903"/>
                  <a:pt x="132768" y="7105"/>
                  <a:pt x="0" y="18288"/>
                </a:cubicBezTo>
                <a:cubicBezTo>
                  <a:pt x="668" y="13665"/>
                  <a:pt x="578" y="5675"/>
                  <a:pt x="0" y="0"/>
                </a:cubicBezTo>
                <a:close/>
              </a:path>
            </a:pathLst>
          </a:custGeom>
          <a:solidFill>
            <a:srgbClr val="FFFFFF"/>
          </a:solidFill>
          <a:ln w="41275" cap="rnd">
            <a:solidFill>
              <a:srgbClr val="FFFFF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559253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088EB50-F425-DF48-88DB-143A33F503E2}"/>
              </a:ext>
            </a:extLst>
          </p:cNvPr>
          <p:cNvSpPr>
            <a:spLocks noGrp="1"/>
          </p:cNvSpPr>
          <p:nvPr>
            <p:ph type="title"/>
          </p:nvPr>
        </p:nvSpPr>
        <p:spPr>
          <a:xfrm>
            <a:off x="686834" y="1153572"/>
            <a:ext cx="3200400" cy="4461163"/>
          </a:xfrm>
        </p:spPr>
        <p:txBody>
          <a:bodyPr>
            <a:normAutofit/>
          </a:bodyPr>
          <a:lstStyle/>
          <a:p>
            <a:r>
              <a:rPr lang="en-US">
                <a:solidFill>
                  <a:srgbClr val="FFFFFF"/>
                </a:solidFill>
              </a:rPr>
              <a:t>1. Shared entrainment to environment</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8A564159-A270-F246-A355-122A1D8581F7}"/>
              </a:ext>
            </a:extLst>
          </p:cNvPr>
          <p:cNvSpPr>
            <a:spLocks noGrp="1"/>
          </p:cNvSpPr>
          <p:nvPr>
            <p:ph idx="1"/>
          </p:nvPr>
        </p:nvSpPr>
        <p:spPr>
          <a:xfrm>
            <a:off x="4447308" y="591344"/>
            <a:ext cx="6906491" cy="5585619"/>
          </a:xfrm>
        </p:spPr>
        <p:txBody>
          <a:bodyPr anchor="ctr">
            <a:normAutofit/>
          </a:bodyPr>
          <a:lstStyle/>
          <a:p>
            <a:r>
              <a:rPr lang="en-US" dirty="0"/>
              <a:t>How do we asses the live social determinants for IBE? For example, would you observe same level of IBE entrainment if both participants performed same task in isolation?</a:t>
            </a:r>
          </a:p>
        </p:txBody>
      </p:sp>
    </p:spTree>
    <p:extLst>
      <p:ext uri="{BB962C8B-B14F-4D97-AF65-F5344CB8AC3E}">
        <p14:creationId xmlns:p14="http://schemas.microsoft.com/office/powerpoint/2010/main" val="32491155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B2EB68-C050-C248-8CFC-ADD258ACDFB5}"/>
              </a:ext>
            </a:extLst>
          </p:cNvPr>
          <p:cNvSpPr>
            <a:spLocks noGrp="1"/>
          </p:cNvSpPr>
          <p:nvPr>
            <p:ph type="title"/>
          </p:nvPr>
        </p:nvSpPr>
        <p:spPr/>
        <p:txBody>
          <a:bodyPr/>
          <a:lstStyle/>
          <a:p>
            <a:pPr algn="ctr"/>
            <a:r>
              <a:rPr lang="en-US" dirty="0"/>
              <a:t>Overview of EEG analysis </a:t>
            </a:r>
          </a:p>
        </p:txBody>
      </p:sp>
      <p:pic>
        <p:nvPicPr>
          <p:cNvPr id="5" name="Picture 4" descr="Chart, histogram&#10;&#10;Description automatically generated">
            <a:extLst>
              <a:ext uri="{FF2B5EF4-FFF2-40B4-BE49-F238E27FC236}">
                <a16:creationId xmlns:a16="http://schemas.microsoft.com/office/drawing/2014/main" id="{7E713E1F-8F67-094A-8581-D5112EEB71DA}"/>
              </a:ext>
            </a:extLst>
          </p:cNvPr>
          <p:cNvPicPr>
            <a:picLocks noChangeAspect="1"/>
          </p:cNvPicPr>
          <p:nvPr/>
        </p:nvPicPr>
        <p:blipFill>
          <a:blip r:embed="rId3"/>
          <a:stretch>
            <a:fillRect/>
          </a:stretch>
        </p:blipFill>
        <p:spPr>
          <a:xfrm>
            <a:off x="4970" y="1690688"/>
            <a:ext cx="5880100" cy="3644900"/>
          </a:xfrm>
          <a:prstGeom prst="rect">
            <a:avLst/>
          </a:prstGeom>
        </p:spPr>
      </p:pic>
      <p:grpSp>
        <p:nvGrpSpPr>
          <p:cNvPr id="14" name="Group 13">
            <a:extLst>
              <a:ext uri="{FF2B5EF4-FFF2-40B4-BE49-F238E27FC236}">
                <a16:creationId xmlns:a16="http://schemas.microsoft.com/office/drawing/2014/main" id="{81D2F357-BF02-42EA-96A7-96D1435CF6A1}"/>
              </a:ext>
            </a:extLst>
          </p:cNvPr>
          <p:cNvGrpSpPr/>
          <p:nvPr/>
        </p:nvGrpSpPr>
        <p:grpSpPr>
          <a:xfrm>
            <a:off x="5724939" y="1631181"/>
            <a:ext cx="6124161" cy="3644900"/>
            <a:chOff x="5724939" y="1631181"/>
            <a:chExt cx="6124161" cy="3644900"/>
          </a:xfrm>
        </p:grpSpPr>
        <p:pic>
          <p:nvPicPr>
            <p:cNvPr id="7" name="Picture 6" descr="Chart, line chart&#10;&#10;Description automatically generated">
              <a:extLst>
                <a:ext uri="{FF2B5EF4-FFF2-40B4-BE49-F238E27FC236}">
                  <a16:creationId xmlns:a16="http://schemas.microsoft.com/office/drawing/2014/main" id="{3AE59B50-1BA9-234E-9454-B6A6B6290F36}"/>
                </a:ext>
              </a:extLst>
            </p:cNvPr>
            <p:cNvPicPr>
              <a:picLocks noChangeAspect="1"/>
            </p:cNvPicPr>
            <p:nvPr/>
          </p:nvPicPr>
          <p:blipFill>
            <a:blip r:embed="rId4"/>
            <a:stretch>
              <a:fillRect/>
            </a:stretch>
          </p:blipFill>
          <p:spPr>
            <a:xfrm>
              <a:off x="6045200" y="1631181"/>
              <a:ext cx="5803900" cy="3644900"/>
            </a:xfrm>
            <a:prstGeom prst="rect">
              <a:avLst/>
            </a:prstGeom>
          </p:spPr>
        </p:pic>
        <p:sp>
          <p:nvSpPr>
            <p:cNvPr id="3" name="TextBox 2">
              <a:extLst>
                <a:ext uri="{FF2B5EF4-FFF2-40B4-BE49-F238E27FC236}">
                  <a16:creationId xmlns:a16="http://schemas.microsoft.com/office/drawing/2014/main" id="{CE02A12E-762B-44A1-857A-264550F8D43F}"/>
                </a:ext>
              </a:extLst>
            </p:cNvPr>
            <p:cNvSpPr txBox="1"/>
            <p:nvPr/>
          </p:nvSpPr>
          <p:spPr>
            <a:xfrm>
              <a:off x="5724939" y="2345635"/>
              <a:ext cx="1298713" cy="646331"/>
            </a:xfrm>
            <a:prstGeom prst="rect">
              <a:avLst/>
            </a:prstGeom>
            <a:noFill/>
          </p:spPr>
          <p:txBody>
            <a:bodyPr wrap="square" rtlCol="0">
              <a:spAutoFit/>
            </a:bodyPr>
            <a:lstStyle/>
            <a:p>
              <a:r>
                <a:rPr lang="en-US" dirty="0"/>
                <a:t>Frequency</a:t>
              </a:r>
            </a:p>
            <a:p>
              <a:r>
                <a:rPr lang="en-US" dirty="0"/>
                <a:t>How fast?</a:t>
              </a:r>
              <a:endParaRPr lang="en-GB" dirty="0"/>
            </a:p>
          </p:txBody>
        </p:sp>
        <p:sp>
          <p:nvSpPr>
            <p:cNvPr id="6" name="TextBox 5">
              <a:extLst>
                <a:ext uri="{FF2B5EF4-FFF2-40B4-BE49-F238E27FC236}">
                  <a16:creationId xmlns:a16="http://schemas.microsoft.com/office/drawing/2014/main" id="{D527F423-0488-40DA-B2F3-9AAB413A9488}"/>
                </a:ext>
              </a:extLst>
            </p:cNvPr>
            <p:cNvSpPr txBox="1"/>
            <p:nvPr/>
          </p:nvSpPr>
          <p:spPr>
            <a:xfrm>
              <a:off x="5885070" y="2991966"/>
              <a:ext cx="1485347" cy="923330"/>
            </a:xfrm>
            <a:prstGeom prst="rect">
              <a:avLst/>
            </a:prstGeom>
            <a:noFill/>
          </p:spPr>
          <p:txBody>
            <a:bodyPr wrap="square" rtlCol="0">
              <a:spAutoFit/>
            </a:bodyPr>
            <a:lstStyle/>
            <a:p>
              <a:r>
                <a:rPr lang="en-US" dirty="0"/>
                <a:t>e.g.,</a:t>
              </a:r>
            </a:p>
            <a:p>
              <a:r>
                <a:rPr lang="en-US" dirty="0"/>
                <a:t>‘theta’</a:t>
              </a:r>
            </a:p>
            <a:p>
              <a:r>
                <a:rPr lang="en-US" dirty="0"/>
                <a:t>4-8Hz</a:t>
              </a:r>
              <a:endParaRPr lang="en-GB" dirty="0"/>
            </a:p>
          </p:txBody>
        </p:sp>
        <p:sp>
          <p:nvSpPr>
            <p:cNvPr id="8" name="TextBox 7">
              <a:extLst>
                <a:ext uri="{FF2B5EF4-FFF2-40B4-BE49-F238E27FC236}">
                  <a16:creationId xmlns:a16="http://schemas.microsoft.com/office/drawing/2014/main" id="{419238CA-620B-49F7-B5EC-5C9A8DFCB06D}"/>
                </a:ext>
              </a:extLst>
            </p:cNvPr>
            <p:cNvSpPr txBox="1"/>
            <p:nvPr/>
          </p:nvSpPr>
          <p:spPr>
            <a:xfrm>
              <a:off x="9322905" y="2345634"/>
              <a:ext cx="1298713" cy="646331"/>
            </a:xfrm>
            <a:prstGeom prst="rect">
              <a:avLst/>
            </a:prstGeom>
            <a:noFill/>
          </p:spPr>
          <p:txBody>
            <a:bodyPr wrap="square" rtlCol="0">
              <a:spAutoFit/>
            </a:bodyPr>
            <a:lstStyle/>
            <a:p>
              <a:r>
                <a:rPr lang="en-US" dirty="0"/>
                <a:t>Phase</a:t>
              </a:r>
            </a:p>
            <a:p>
              <a:r>
                <a:rPr lang="en-US" dirty="0"/>
                <a:t>Where?</a:t>
              </a:r>
              <a:endParaRPr lang="en-GB" dirty="0"/>
            </a:p>
          </p:txBody>
        </p:sp>
        <p:cxnSp>
          <p:nvCxnSpPr>
            <p:cNvPr id="9" name="Straight Arrow Connector 8">
              <a:extLst>
                <a:ext uri="{FF2B5EF4-FFF2-40B4-BE49-F238E27FC236}">
                  <a16:creationId xmlns:a16="http://schemas.microsoft.com/office/drawing/2014/main" id="{4A6893F6-EEB2-43BB-A4FA-18357FB5ACDE}"/>
                </a:ext>
              </a:extLst>
            </p:cNvPr>
            <p:cNvCxnSpPr/>
            <p:nvPr/>
          </p:nvCxnSpPr>
          <p:spPr>
            <a:xfrm flipH="1">
              <a:off x="9210261" y="2991965"/>
              <a:ext cx="225287" cy="148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FE7901C6-9366-4F24-A906-7733394A718F}"/>
                </a:ext>
              </a:extLst>
            </p:cNvPr>
            <p:cNvCxnSpPr/>
            <p:nvPr/>
          </p:nvCxnSpPr>
          <p:spPr>
            <a:xfrm flipH="1">
              <a:off x="9322905" y="3066365"/>
              <a:ext cx="112643" cy="8489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Right Brace 11">
              <a:extLst>
                <a:ext uri="{FF2B5EF4-FFF2-40B4-BE49-F238E27FC236}">
                  <a16:creationId xmlns:a16="http://schemas.microsoft.com/office/drawing/2014/main" id="{B1153DDC-183C-4FA3-8CAF-A5C713FB4F25}"/>
                </a:ext>
              </a:extLst>
            </p:cNvPr>
            <p:cNvSpPr/>
            <p:nvPr/>
          </p:nvSpPr>
          <p:spPr>
            <a:xfrm>
              <a:off x="11353800" y="2341326"/>
              <a:ext cx="495300" cy="2681248"/>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GB"/>
            </a:p>
          </p:txBody>
        </p:sp>
      </p:grpSp>
      <p:sp>
        <p:nvSpPr>
          <p:cNvPr id="13" name="TextBox 12">
            <a:extLst>
              <a:ext uri="{FF2B5EF4-FFF2-40B4-BE49-F238E27FC236}">
                <a16:creationId xmlns:a16="http://schemas.microsoft.com/office/drawing/2014/main" id="{0DA9A3F5-12AA-4F29-B89E-16D94C4570CA}"/>
              </a:ext>
            </a:extLst>
          </p:cNvPr>
          <p:cNvSpPr txBox="1"/>
          <p:nvPr/>
        </p:nvSpPr>
        <p:spPr>
          <a:xfrm>
            <a:off x="10812118" y="1694995"/>
            <a:ext cx="1712842" cy="646331"/>
          </a:xfrm>
          <a:prstGeom prst="rect">
            <a:avLst/>
          </a:prstGeom>
          <a:noFill/>
        </p:spPr>
        <p:txBody>
          <a:bodyPr wrap="square" rtlCol="0">
            <a:spAutoFit/>
          </a:bodyPr>
          <a:lstStyle/>
          <a:p>
            <a:r>
              <a:rPr lang="en-US" dirty="0"/>
              <a:t>Power </a:t>
            </a:r>
          </a:p>
          <a:p>
            <a:r>
              <a:rPr lang="en-US" dirty="0"/>
              <a:t>How strong?</a:t>
            </a:r>
            <a:endParaRPr lang="en-GB" dirty="0"/>
          </a:p>
        </p:txBody>
      </p:sp>
    </p:spTree>
    <p:extLst>
      <p:ext uri="{BB962C8B-B14F-4D97-AF65-F5344CB8AC3E}">
        <p14:creationId xmlns:p14="http://schemas.microsoft.com/office/powerpoint/2010/main" val="34250946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D880886B-02ED-4317-9236-CB60C22CF7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82FAEA81-19F3-E84B-A0DF-990AB424CEB6}"/>
              </a:ext>
            </a:extLst>
          </p:cNvPr>
          <p:cNvSpPr txBox="1"/>
          <p:nvPr/>
        </p:nvSpPr>
        <p:spPr>
          <a:xfrm>
            <a:off x="640080" y="4419600"/>
            <a:ext cx="10908792" cy="1203960"/>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6600" kern="1200">
                <a:solidFill>
                  <a:schemeClr val="tx1"/>
                </a:solidFill>
                <a:latin typeface="+mj-lt"/>
                <a:ea typeface="+mj-ea"/>
                <a:cs typeface="+mj-cs"/>
              </a:rPr>
              <a:t>Solution: Study design </a:t>
            </a:r>
          </a:p>
        </p:txBody>
      </p:sp>
      <p:pic>
        <p:nvPicPr>
          <p:cNvPr id="4" name="Picture 3">
            <a:extLst>
              <a:ext uri="{FF2B5EF4-FFF2-40B4-BE49-F238E27FC236}">
                <a16:creationId xmlns:a16="http://schemas.microsoft.com/office/drawing/2014/main" id="{81AB954D-1934-9742-B6C7-54862AB081FA}"/>
              </a:ext>
            </a:extLst>
          </p:cNvPr>
          <p:cNvPicPr>
            <a:picLocks noChangeAspect="1"/>
          </p:cNvPicPr>
          <p:nvPr/>
        </p:nvPicPr>
        <p:blipFill rotWithShape="1">
          <a:blip r:embed="rId2"/>
          <a:srcRect l="17940" r="2494" b="-2"/>
          <a:stretch/>
        </p:blipFill>
        <p:spPr>
          <a:xfrm>
            <a:off x="6" y="-11"/>
            <a:ext cx="6095994" cy="4194796"/>
          </a:xfrm>
          <a:custGeom>
            <a:avLst/>
            <a:gdLst/>
            <a:ahLst/>
            <a:cxnLst/>
            <a:rect l="l" t="t" r="r" b="b"/>
            <a:pathLst>
              <a:path w="6002835" h="4194796">
                <a:moveTo>
                  <a:pt x="0" y="0"/>
                </a:moveTo>
                <a:lnTo>
                  <a:pt x="5999418" y="0"/>
                </a:lnTo>
                <a:lnTo>
                  <a:pt x="5996190" y="32760"/>
                </a:lnTo>
                <a:cubicBezTo>
                  <a:pt x="5998706" y="293110"/>
                  <a:pt x="5983874" y="553460"/>
                  <a:pt x="5997116" y="813682"/>
                </a:cubicBezTo>
                <a:cubicBezTo>
                  <a:pt x="6007314" y="1015047"/>
                  <a:pt x="6000824" y="1216284"/>
                  <a:pt x="5997116" y="1417522"/>
                </a:cubicBezTo>
                <a:cubicBezTo>
                  <a:pt x="5989967" y="1803471"/>
                  <a:pt x="6000824" y="2188911"/>
                  <a:pt x="5996190" y="2574351"/>
                </a:cubicBezTo>
                <a:cubicBezTo>
                  <a:pt x="5994204" y="2745205"/>
                  <a:pt x="5996454" y="2915805"/>
                  <a:pt x="6000824" y="3086660"/>
                </a:cubicBezTo>
                <a:cubicBezTo>
                  <a:pt x="6007180" y="3330611"/>
                  <a:pt x="5997382" y="3574689"/>
                  <a:pt x="5986656" y="3818514"/>
                </a:cubicBezTo>
                <a:cubicBezTo>
                  <a:pt x="5983054" y="3885559"/>
                  <a:pt x="5982107" y="3952684"/>
                  <a:pt x="5983808" y="4019746"/>
                </a:cubicBezTo>
                <a:lnTo>
                  <a:pt x="5993788" y="4173418"/>
                </a:lnTo>
                <a:lnTo>
                  <a:pt x="5955106" y="4175101"/>
                </a:lnTo>
                <a:cubicBezTo>
                  <a:pt x="5890100" y="4175133"/>
                  <a:pt x="5825078" y="4173227"/>
                  <a:pt x="5760087" y="4171956"/>
                </a:cubicBezTo>
                <a:cubicBezTo>
                  <a:pt x="5521345" y="4167509"/>
                  <a:pt x="5282477" y="4171956"/>
                  <a:pt x="5044242" y="4149213"/>
                </a:cubicBezTo>
                <a:cubicBezTo>
                  <a:pt x="4979506" y="4143051"/>
                  <a:pt x="4914326" y="4139111"/>
                  <a:pt x="4849272" y="4139890"/>
                </a:cubicBezTo>
                <a:cubicBezTo>
                  <a:pt x="4784218" y="4140668"/>
                  <a:pt x="4719291" y="4146163"/>
                  <a:pt x="4655063" y="4158869"/>
                </a:cubicBezTo>
                <a:cubicBezTo>
                  <a:pt x="4447578" y="4199146"/>
                  <a:pt x="4239457" y="4201688"/>
                  <a:pt x="4029811" y="4185424"/>
                </a:cubicBezTo>
                <a:cubicBezTo>
                  <a:pt x="3943792" y="4178690"/>
                  <a:pt x="3857774" y="4167509"/>
                  <a:pt x="3771375" y="4169669"/>
                </a:cubicBezTo>
                <a:cubicBezTo>
                  <a:pt x="3623225" y="4173608"/>
                  <a:pt x="3474948" y="4165603"/>
                  <a:pt x="3326672" y="4167636"/>
                </a:cubicBezTo>
                <a:cubicBezTo>
                  <a:pt x="3322669" y="4168208"/>
                  <a:pt x="3318578" y="4167674"/>
                  <a:pt x="3314855" y="4166111"/>
                </a:cubicBezTo>
                <a:cubicBezTo>
                  <a:pt x="3278008" y="4140827"/>
                  <a:pt x="3237604" y="4150610"/>
                  <a:pt x="3199487" y="4157217"/>
                </a:cubicBezTo>
                <a:cubicBezTo>
                  <a:pt x="3072810" y="4179198"/>
                  <a:pt x="2946260" y="4189998"/>
                  <a:pt x="2817550" y="4172972"/>
                </a:cubicBezTo>
                <a:cubicBezTo>
                  <a:pt x="2694647" y="4155146"/>
                  <a:pt x="2569990" y="4152923"/>
                  <a:pt x="2446541" y="4166365"/>
                </a:cubicBezTo>
                <a:cubicBezTo>
                  <a:pt x="2276791" y="4186186"/>
                  <a:pt x="2107677" y="4181993"/>
                  <a:pt x="1938308" y="4166365"/>
                </a:cubicBezTo>
                <a:cubicBezTo>
                  <a:pt x="1869570" y="4160013"/>
                  <a:pt x="1799815" y="4149213"/>
                  <a:pt x="1731712" y="4165095"/>
                </a:cubicBezTo>
                <a:cubicBezTo>
                  <a:pt x="1647854" y="4184535"/>
                  <a:pt x="1564250" y="4178182"/>
                  <a:pt x="1480137" y="4173862"/>
                </a:cubicBezTo>
                <a:cubicBezTo>
                  <a:pt x="1373663" y="4168271"/>
                  <a:pt x="1267442" y="4152135"/>
                  <a:pt x="1160586" y="4164841"/>
                </a:cubicBezTo>
                <a:cubicBezTo>
                  <a:pt x="1111161" y="4170685"/>
                  <a:pt x="1062116" y="4179961"/>
                  <a:pt x="1012055" y="4177547"/>
                </a:cubicBezTo>
                <a:cubicBezTo>
                  <a:pt x="873562" y="4171194"/>
                  <a:pt x="735196" y="4163697"/>
                  <a:pt x="596449" y="4164841"/>
                </a:cubicBezTo>
                <a:cubicBezTo>
                  <a:pt x="538383" y="4165222"/>
                  <a:pt x="480699" y="4167128"/>
                  <a:pt x="422887" y="4171321"/>
                </a:cubicBezTo>
                <a:cubicBezTo>
                  <a:pt x="315015" y="4179198"/>
                  <a:pt x="207524" y="4168525"/>
                  <a:pt x="100033" y="4164714"/>
                </a:cubicBezTo>
                <a:lnTo>
                  <a:pt x="0" y="4169195"/>
                </a:lnTo>
                <a:close/>
              </a:path>
            </a:pathLst>
          </a:custGeom>
        </p:spPr>
      </p:pic>
      <p:pic>
        <p:nvPicPr>
          <p:cNvPr id="6" name="Picture 5">
            <a:extLst>
              <a:ext uri="{FF2B5EF4-FFF2-40B4-BE49-F238E27FC236}">
                <a16:creationId xmlns:a16="http://schemas.microsoft.com/office/drawing/2014/main" id="{232B8D02-1B61-4440-8A1F-1F90D2795688}"/>
              </a:ext>
            </a:extLst>
          </p:cNvPr>
          <p:cNvPicPr>
            <a:picLocks noChangeAspect="1"/>
          </p:cNvPicPr>
          <p:nvPr/>
        </p:nvPicPr>
        <p:blipFill rotWithShape="1">
          <a:blip r:embed="rId3"/>
          <a:srcRect r="15222" b="1"/>
          <a:stretch/>
        </p:blipFill>
        <p:spPr>
          <a:xfrm>
            <a:off x="6019800" y="12"/>
            <a:ext cx="6172195" cy="4186171"/>
          </a:xfrm>
          <a:custGeom>
            <a:avLst/>
            <a:gdLst/>
            <a:ahLst/>
            <a:cxnLst/>
            <a:rect l="l" t="t" r="r" b="b"/>
            <a:pathLst>
              <a:path w="6009490" h="4186171">
                <a:moveTo>
                  <a:pt x="9049" y="0"/>
                </a:moveTo>
                <a:lnTo>
                  <a:pt x="6009490" y="0"/>
                </a:lnTo>
                <a:lnTo>
                  <a:pt x="6009490" y="4168273"/>
                </a:lnTo>
                <a:lnTo>
                  <a:pt x="5803951" y="4172925"/>
                </a:lnTo>
                <a:cubicBezTo>
                  <a:pt x="5729787" y="4171950"/>
                  <a:pt x="5655658" y="4168322"/>
                  <a:pt x="5581704" y="4162045"/>
                </a:cubicBezTo>
                <a:cubicBezTo>
                  <a:pt x="5474340" y="4154041"/>
                  <a:pt x="5366086" y="4142987"/>
                  <a:pt x="5259485" y="4163316"/>
                </a:cubicBezTo>
                <a:cubicBezTo>
                  <a:pt x="5142465" y="4185805"/>
                  <a:pt x="5025571" y="4185932"/>
                  <a:pt x="4907534" y="4180215"/>
                </a:cubicBezTo>
                <a:cubicBezTo>
                  <a:pt x="4806650" y="4175387"/>
                  <a:pt x="4706147" y="4149975"/>
                  <a:pt x="4604501" y="4176784"/>
                </a:cubicBezTo>
                <a:cubicBezTo>
                  <a:pt x="4594387" y="4178258"/>
                  <a:pt x="4584082" y="4177826"/>
                  <a:pt x="4574133" y="4175514"/>
                </a:cubicBezTo>
                <a:cubicBezTo>
                  <a:pt x="4462958" y="4160140"/>
                  <a:pt x="4351020" y="4172718"/>
                  <a:pt x="4239463" y="4168398"/>
                </a:cubicBezTo>
                <a:cubicBezTo>
                  <a:pt x="4188005" y="4166365"/>
                  <a:pt x="4135530" y="4167509"/>
                  <a:pt x="4084706" y="4162045"/>
                </a:cubicBezTo>
                <a:cubicBezTo>
                  <a:pt x="3968067" y="4149594"/>
                  <a:pt x="3851682" y="4142987"/>
                  <a:pt x="3736314" y="4172337"/>
                </a:cubicBezTo>
                <a:cubicBezTo>
                  <a:pt x="3702643" y="4180253"/>
                  <a:pt x="3668235" y="4184509"/>
                  <a:pt x="3633650" y="4185043"/>
                </a:cubicBezTo>
                <a:cubicBezTo>
                  <a:pt x="3520696" y="4189109"/>
                  <a:pt x="3408122" y="4181358"/>
                  <a:pt x="3295549" y="4175005"/>
                </a:cubicBezTo>
                <a:cubicBezTo>
                  <a:pt x="3217408" y="4170558"/>
                  <a:pt x="3139394" y="4160902"/>
                  <a:pt x="3061127" y="4169034"/>
                </a:cubicBezTo>
                <a:cubicBezTo>
                  <a:pt x="3015640" y="4173735"/>
                  <a:pt x="2969772" y="4173735"/>
                  <a:pt x="2924285" y="4169034"/>
                </a:cubicBezTo>
                <a:cubicBezTo>
                  <a:pt x="2840452" y="4159212"/>
                  <a:pt x="2755870" y="4157382"/>
                  <a:pt x="2671694" y="4163570"/>
                </a:cubicBezTo>
                <a:cubicBezTo>
                  <a:pt x="2546033" y="4174370"/>
                  <a:pt x="2420500" y="4183391"/>
                  <a:pt x="2294459" y="4166238"/>
                </a:cubicBezTo>
                <a:cubicBezTo>
                  <a:pt x="2222976" y="4155006"/>
                  <a:pt x="2150298" y="4153685"/>
                  <a:pt x="2078460" y="4162300"/>
                </a:cubicBezTo>
                <a:cubicBezTo>
                  <a:pt x="1907313" y="4186314"/>
                  <a:pt x="1735785" y="4178563"/>
                  <a:pt x="1564257" y="4168653"/>
                </a:cubicBezTo>
                <a:cubicBezTo>
                  <a:pt x="1449650" y="4161918"/>
                  <a:pt x="1334536" y="4149594"/>
                  <a:pt x="1220183" y="4165857"/>
                </a:cubicBezTo>
                <a:cubicBezTo>
                  <a:pt x="1074321" y="4186186"/>
                  <a:pt x="928331" y="4179452"/>
                  <a:pt x="782087" y="4173481"/>
                </a:cubicBezTo>
                <a:cubicBezTo>
                  <a:pt x="674723" y="4169034"/>
                  <a:pt x="567232" y="4155565"/>
                  <a:pt x="459614" y="4172210"/>
                </a:cubicBezTo>
                <a:cubicBezTo>
                  <a:pt x="448535" y="4173722"/>
                  <a:pt x="437265" y="4172591"/>
                  <a:pt x="426706" y="4168907"/>
                </a:cubicBezTo>
                <a:cubicBezTo>
                  <a:pt x="385869" y="4155464"/>
                  <a:pt x="342085" y="4153660"/>
                  <a:pt x="300283" y="4163697"/>
                </a:cubicBezTo>
                <a:cubicBezTo>
                  <a:pt x="223159" y="4180596"/>
                  <a:pt x="146162" y="4187965"/>
                  <a:pt x="67640" y="4172591"/>
                </a:cubicBezTo>
                <a:lnTo>
                  <a:pt x="14015" y="4169393"/>
                </a:lnTo>
                <a:lnTo>
                  <a:pt x="28554" y="3856095"/>
                </a:lnTo>
                <a:cubicBezTo>
                  <a:pt x="30458" y="3735660"/>
                  <a:pt x="27412" y="3615306"/>
                  <a:pt x="15626" y="3495237"/>
                </a:cubicBezTo>
                <a:cubicBezTo>
                  <a:pt x="-847" y="3348740"/>
                  <a:pt x="-4304" y="3201174"/>
                  <a:pt x="5296" y="3054118"/>
                </a:cubicBezTo>
                <a:cubicBezTo>
                  <a:pt x="11786" y="2969961"/>
                  <a:pt x="18539" y="2885804"/>
                  <a:pt x="22776" y="2801522"/>
                </a:cubicBezTo>
                <a:cubicBezTo>
                  <a:pt x="28180" y="2681630"/>
                  <a:pt x="25173" y="2561524"/>
                  <a:pt x="13771" y="2442014"/>
                </a:cubicBezTo>
                <a:cubicBezTo>
                  <a:pt x="4237" y="2350879"/>
                  <a:pt x="3177" y="2259120"/>
                  <a:pt x="10593" y="2167807"/>
                </a:cubicBezTo>
                <a:cubicBezTo>
                  <a:pt x="25690" y="2012336"/>
                  <a:pt x="9931" y="1856863"/>
                  <a:pt x="5032" y="1701516"/>
                </a:cubicBezTo>
                <a:cubicBezTo>
                  <a:pt x="-3577" y="1415742"/>
                  <a:pt x="20393" y="1130095"/>
                  <a:pt x="9666" y="844320"/>
                </a:cubicBezTo>
                <a:cubicBezTo>
                  <a:pt x="3841" y="702958"/>
                  <a:pt x="16420" y="561723"/>
                  <a:pt x="9666" y="420361"/>
                </a:cubicBezTo>
                <a:cubicBezTo>
                  <a:pt x="4105" y="319805"/>
                  <a:pt x="397" y="219250"/>
                  <a:pt x="4105" y="118568"/>
                </a:cubicBezTo>
                <a:cubicBezTo>
                  <a:pt x="5164" y="91109"/>
                  <a:pt x="5826" y="63523"/>
                  <a:pt x="9534" y="36446"/>
                </a:cubicBezTo>
                <a:close/>
              </a:path>
            </a:pathLst>
          </a:custGeom>
        </p:spPr>
      </p:pic>
      <p:sp>
        <p:nvSpPr>
          <p:cNvPr id="14" name="sketch line">
            <a:extLst>
              <a:ext uri="{FF2B5EF4-FFF2-40B4-BE49-F238E27FC236}">
                <a16:creationId xmlns:a16="http://schemas.microsoft.com/office/drawing/2014/main" id="{28C31856-6ABF-41FD-B683-B06E5FFF92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5598439"/>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259407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D7ADAD3-304A-FD46-96DB-C2E07D931579}"/>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6100" kern="1200">
                <a:solidFill>
                  <a:schemeClr val="tx1"/>
                </a:solidFill>
                <a:latin typeface="+mj-lt"/>
                <a:ea typeface="+mj-ea"/>
                <a:cs typeface="+mj-cs"/>
              </a:rPr>
              <a:t>Solution: Focus on sequential</a:t>
            </a:r>
          </a:p>
        </p:txBody>
      </p:sp>
      <p:sp>
        <p:nvSpPr>
          <p:cNvPr id="11"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CFCE760D-F076-D040-847A-BE5F3E10D49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bwMode="auto">
          <a:xfrm>
            <a:off x="4654296" y="1151698"/>
            <a:ext cx="7214616" cy="4527171"/>
          </a:xfrm>
          <a:prstGeom prst="rect">
            <a:avLst/>
          </a:prstGeom>
          <a:noFill/>
        </p:spPr>
      </p:pic>
    </p:spTree>
    <p:extLst>
      <p:ext uri="{BB962C8B-B14F-4D97-AF65-F5344CB8AC3E}">
        <p14:creationId xmlns:p14="http://schemas.microsoft.com/office/powerpoint/2010/main" val="4043544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05CBC3C-2E5A-4839-8B9B-2E5A6ADF0F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827FF362-FC97-4BF5-949B-D4ADFA26E4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888549">
            <a:off x="-1059473" y="-1108988"/>
            <a:ext cx="7179830" cy="5226565"/>
          </a:xfrm>
          <a:custGeom>
            <a:avLst/>
            <a:gdLst>
              <a:gd name="connsiteX0" fmla="*/ 5217841 w 7179830"/>
              <a:gd name="connsiteY0" fmla="*/ 464824 h 5226565"/>
              <a:gd name="connsiteX1" fmla="*/ 5222490 w 7179830"/>
              <a:gd name="connsiteY1" fmla="*/ 464289 h 5226565"/>
              <a:gd name="connsiteX2" fmla="*/ 5216768 w 7179830"/>
              <a:gd name="connsiteY2" fmla="*/ 463394 h 5226565"/>
              <a:gd name="connsiteX3" fmla="*/ 5217841 w 7179830"/>
              <a:gd name="connsiteY3" fmla="*/ 464824 h 5226565"/>
              <a:gd name="connsiteX4" fmla="*/ 4945201 w 7179830"/>
              <a:gd name="connsiteY4" fmla="*/ 5226565 h 5226565"/>
              <a:gd name="connsiteX5" fmla="*/ 140449 w 7179830"/>
              <a:gd name="connsiteY5" fmla="*/ 2240811 h 5226565"/>
              <a:gd name="connsiteX6" fmla="*/ 232913 w 7179830"/>
              <a:gd name="connsiteY6" fmla="*/ 2052782 h 5226565"/>
              <a:gd name="connsiteX7" fmla="*/ 375714 w 7179830"/>
              <a:gd name="connsiteY7" fmla="*/ 1803205 h 5226565"/>
              <a:gd name="connsiteX8" fmla="*/ 1512756 w 7179830"/>
              <a:gd name="connsiteY8" fmla="*/ 638448 h 5226565"/>
              <a:gd name="connsiteX9" fmla="*/ 2902095 w 7179830"/>
              <a:gd name="connsiteY9" fmla="*/ 120440 h 5226565"/>
              <a:gd name="connsiteX10" fmla="*/ 2848453 w 7179830"/>
              <a:gd name="connsiteY10" fmla="*/ 125626 h 5226565"/>
              <a:gd name="connsiteX11" fmla="*/ 1837830 w 7179830"/>
              <a:gd name="connsiteY11" fmla="*/ 426203 h 5226565"/>
              <a:gd name="connsiteX12" fmla="*/ 214608 w 7179830"/>
              <a:gd name="connsiteY12" fmla="*/ 1882239 h 5226565"/>
              <a:gd name="connsiteX13" fmla="*/ 91317 w 7179830"/>
              <a:gd name="connsiteY13" fmla="*/ 2123701 h 5226565"/>
              <a:gd name="connsiteX14" fmla="*/ 64092 w 7179830"/>
              <a:gd name="connsiteY14" fmla="*/ 2193361 h 5226565"/>
              <a:gd name="connsiteX15" fmla="*/ 0 w 7179830"/>
              <a:gd name="connsiteY15" fmla="*/ 2153533 h 5226565"/>
              <a:gd name="connsiteX16" fmla="*/ 42834 w 7179830"/>
              <a:gd name="connsiteY16" fmla="*/ 2047277 h 5226565"/>
              <a:gd name="connsiteX17" fmla="*/ 923582 w 7179830"/>
              <a:gd name="connsiteY17" fmla="*/ 915600 h 5226565"/>
              <a:gd name="connsiteX18" fmla="*/ 2686989 w 7179830"/>
              <a:gd name="connsiteY18" fmla="*/ 73950 h 5226565"/>
              <a:gd name="connsiteX19" fmla="*/ 3059983 w 7179830"/>
              <a:gd name="connsiteY19" fmla="*/ 20308 h 5226565"/>
              <a:gd name="connsiteX20" fmla="*/ 3454435 w 7179830"/>
              <a:gd name="connsiteY20" fmla="*/ 1176 h 5226565"/>
              <a:gd name="connsiteX21" fmla="*/ 3923806 w 7179830"/>
              <a:gd name="connsiteY21" fmla="*/ 49990 h 5226565"/>
              <a:gd name="connsiteX22" fmla="*/ 5350874 w 7179830"/>
              <a:gd name="connsiteY22" fmla="*/ 426917 h 5226565"/>
              <a:gd name="connsiteX23" fmla="*/ 6607360 w 7179830"/>
              <a:gd name="connsiteY23" fmla="*/ 1075097 h 5226565"/>
              <a:gd name="connsiteX24" fmla="*/ 7110534 w 7179830"/>
              <a:gd name="connsiteY24" fmla="*/ 1541421 h 5226565"/>
              <a:gd name="connsiteX25" fmla="*/ 7179830 w 7179830"/>
              <a:gd name="connsiteY25" fmla="*/ 1630542 h 5226565"/>
              <a:gd name="connsiteX26" fmla="*/ 7136295 w 7179830"/>
              <a:gd name="connsiteY26" fmla="*/ 1700600 h 5226565"/>
              <a:gd name="connsiteX27" fmla="*/ 7131140 w 7179830"/>
              <a:gd name="connsiteY27" fmla="*/ 1693045 h 5226565"/>
              <a:gd name="connsiteX28" fmla="*/ 6577499 w 7179830"/>
              <a:gd name="connsiteY28" fmla="*/ 1148230 h 5226565"/>
              <a:gd name="connsiteX29" fmla="*/ 5494816 w 7179830"/>
              <a:gd name="connsiteY29" fmla="*/ 563527 h 5226565"/>
              <a:gd name="connsiteX30" fmla="*/ 5366967 w 7179830"/>
              <a:gd name="connsiteY30" fmla="*/ 514176 h 5226565"/>
              <a:gd name="connsiteX31" fmla="*/ 5244661 w 7179830"/>
              <a:gd name="connsiteY31" fmla="*/ 470725 h 5226565"/>
              <a:gd name="connsiteX32" fmla="*/ 5904822 w 7179830"/>
              <a:gd name="connsiteY32" fmla="*/ 815468 h 5226565"/>
              <a:gd name="connsiteX33" fmla="*/ 7015222 w 7179830"/>
              <a:gd name="connsiteY33" fmla="*/ 1815185 h 5226565"/>
              <a:gd name="connsiteX34" fmla="*/ 7040454 w 7179830"/>
              <a:gd name="connsiteY34" fmla="*/ 1854830 h 5226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7179830" h="5226565">
                <a:moveTo>
                  <a:pt x="5217841" y="464824"/>
                </a:moveTo>
                <a:lnTo>
                  <a:pt x="5222490" y="464289"/>
                </a:lnTo>
                <a:lnTo>
                  <a:pt x="5216768" y="463394"/>
                </a:lnTo>
                <a:cubicBezTo>
                  <a:pt x="5216768" y="463394"/>
                  <a:pt x="5216768" y="464646"/>
                  <a:pt x="5217841" y="464824"/>
                </a:cubicBezTo>
                <a:close/>
                <a:moveTo>
                  <a:pt x="4945201" y="5226565"/>
                </a:moveTo>
                <a:lnTo>
                  <a:pt x="140449" y="2240811"/>
                </a:lnTo>
                <a:lnTo>
                  <a:pt x="232913" y="2052782"/>
                </a:lnTo>
                <a:cubicBezTo>
                  <a:pt x="277693" y="1968290"/>
                  <a:pt x="325201" y="1885054"/>
                  <a:pt x="375714" y="1803205"/>
                </a:cubicBezTo>
                <a:cubicBezTo>
                  <a:pt x="667528" y="1329721"/>
                  <a:pt x="1039629" y="935091"/>
                  <a:pt x="1512756" y="638448"/>
                </a:cubicBezTo>
                <a:cubicBezTo>
                  <a:pt x="1939392" y="370950"/>
                  <a:pt x="2405724" y="210560"/>
                  <a:pt x="2902095" y="120440"/>
                </a:cubicBezTo>
                <a:cubicBezTo>
                  <a:pt x="2884054" y="118134"/>
                  <a:pt x="2865727" y="119904"/>
                  <a:pt x="2848453" y="125626"/>
                </a:cubicBezTo>
                <a:cubicBezTo>
                  <a:pt x="2498704" y="175943"/>
                  <a:pt x="2158217" y="277201"/>
                  <a:pt x="1837830" y="426203"/>
                </a:cubicBezTo>
                <a:cubicBezTo>
                  <a:pt x="1147094" y="744660"/>
                  <a:pt x="593502" y="1217071"/>
                  <a:pt x="214608" y="1882239"/>
                </a:cubicBezTo>
                <a:cubicBezTo>
                  <a:pt x="169441" y="1960776"/>
                  <a:pt x="128308" y="2041369"/>
                  <a:pt x="91317" y="2123701"/>
                </a:cubicBezTo>
                <a:lnTo>
                  <a:pt x="64092" y="2193361"/>
                </a:lnTo>
                <a:lnTo>
                  <a:pt x="0" y="2153533"/>
                </a:lnTo>
                <a:lnTo>
                  <a:pt x="42834" y="2047277"/>
                </a:lnTo>
                <a:cubicBezTo>
                  <a:pt x="241792" y="1615775"/>
                  <a:pt x="541268" y="1241591"/>
                  <a:pt x="923582" y="915600"/>
                </a:cubicBezTo>
                <a:cubicBezTo>
                  <a:pt x="1435331" y="478415"/>
                  <a:pt x="2028081" y="205375"/>
                  <a:pt x="2686989" y="73950"/>
                </a:cubicBezTo>
                <a:cubicBezTo>
                  <a:pt x="2810367" y="49274"/>
                  <a:pt x="2934818" y="32466"/>
                  <a:pt x="3059983" y="20308"/>
                </a:cubicBezTo>
                <a:cubicBezTo>
                  <a:pt x="3185149" y="8148"/>
                  <a:pt x="3308706" y="2963"/>
                  <a:pt x="3454435" y="1176"/>
                </a:cubicBezTo>
                <a:cubicBezTo>
                  <a:pt x="3599805" y="-5977"/>
                  <a:pt x="3761985" y="20665"/>
                  <a:pt x="3923806" y="49990"/>
                </a:cubicBezTo>
                <a:cubicBezTo>
                  <a:pt x="4409449" y="137964"/>
                  <a:pt x="4886867" y="257228"/>
                  <a:pt x="5350874" y="426917"/>
                </a:cubicBezTo>
                <a:cubicBezTo>
                  <a:pt x="5797001" y="589991"/>
                  <a:pt x="6223101" y="792223"/>
                  <a:pt x="6607360" y="1075097"/>
                </a:cubicBezTo>
                <a:cubicBezTo>
                  <a:pt x="6794438" y="1212779"/>
                  <a:pt x="6965102" y="1365689"/>
                  <a:pt x="7110534" y="1541421"/>
                </a:cubicBezTo>
                <a:lnTo>
                  <a:pt x="7179830" y="1630542"/>
                </a:lnTo>
                <a:lnTo>
                  <a:pt x="7136295" y="1700600"/>
                </a:lnTo>
                <a:lnTo>
                  <a:pt x="7131140" y="1693045"/>
                </a:lnTo>
                <a:cubicBezTo>
                  <a:pt x="6977874" y="1483026"/>
                  <a:pt x="6788448" y="1305671"/>
                  <a:pt x="6577499" y="1148230"/>
                </a:cubicBezTo>
                <a:cubicBezTo>
                  <a:pt x="6245452" y="900401"/>
                  <a:pt x="5878538" y="716408"/>
                  <a:pt x="5494816" y="563527"/>
                </a:cubicBezTo>
                <a:cubicBezTo>
                  <a:pt x="5452491" y="546487"/>
                  <a:pt x="5409881" y="530036"/>
                  <a:pt x="5366967" y="514176"/>
                </a:cubicBezTo>
                <a:cubicBezTo>
                  <a:pt x="5326377" y="499156"/>
                  <a:pt x="5285430" y="485210"/>
                  <a:pt x="5244661" y="470725"/>
                </a:cubicBezTo>
                <a:cubicBezTo>
                  <a:pt x="5471517" y="572127"/>
                  <a:pt x="5691970" y="687263"/>
                  <a:pt x="5904822" y="815468"/>
                </a:cubicBezTo>
                <a:cubicBezTo>
                  <a:pt x="6336645" y="1080104"/>
                  <a:pt x="6718758" y="1400351"/>
                  <a:pt x="7015222" y="1815185"/>
                </a:cubicBezTo>
                <a:lnTo>
                  <a:pt x="7040454" y="1854830"/>
                </a:lnTo>
                <a:close/>
              </a:path>
            </a:pathLst>
          </a:custGeom>
          <a:solidFill>
            <a:schemeClr val="accent2"/>
          </a:solidFill>
          <a:ln w="12700"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2BF2A072-A252-1D44-BFD4-2F00EC9BA027}"/>
              </a:ext>
            </a:extLst>
          </p:cNvPr>
          <p:cNvSpPr>
            <a:spLocks noGrp="1"/>
          </p:cNvSpPr>
          <p:nvPr>
            <p:ph type="title"/>
          </p:nvPr>
        </p:nvSpPr>
        <p:spPr>
          <a:xfrm>
            <a:off x="841246" y="673770"/>
            <a:ext cx="3644489" cy="2414488"/>
          </a:xfrm>
        </p:spPr>
        <p:txBody>
          <a:bodyPr anchor="t">
            <a:normAutofit/>
          </a:bodyPr>
          <a:lstStyle/>
          <a:p>
            <a:r>
              <a:rPr lang="en-US" sz="4200">
                <a:solidFill>
                  <a:srgbClr val="FFFFFF"/>
                </a:solidFill>
              </a:rPr>
              <a:t>2. Considering events with different speeds</a:t>
            </a:r>
            <a:endParaRPr lang="en-US" sz="4200" dirty="0">
              <a:solidFill>
                <a:srgbClr val="FFFFFF"/>
              </a:solidFill>
            </a:endParaRPr>
          </a:p>
        </p:txBody>
      </p:sp>
      <p:sp>
        <p:nvSpPr>
          <p:cNvPr id="3" name="Content Placeholder 2">
            <a:extLst>
              <a:ext uri="{FF2B5EF4-FFF2-40B4-BE49-F238E27FC236}">
                <a16:creationId xmlns:a16="http://schemas.microsoft.com/office/drawing/2014/main" id="{B1D41117-D34F-8244-A9A8-516D9C2A4156}"/>
              </a:ext>
            </a:extLst>
          </p:cNvPr>
          <p:cNvSpPr>
            <a:spLocks noGrp="1"/>
          </p:cNvSpPr>
          <p:nvPr>
            <p:ph idx="1"/>
          </p:nvPr>
        </p:nvSpPr>
        <p:spPr>
          <a:xfrm>
            <a:off x="6095999" y="882315"/>
            <a:ext cx="5254754" cy="5294647"/>
          </a:xfrm>
        </p:spPr>
        <p:txBody>
          <a:bodyPr>
            <a:normAutofit/>
          </a:bodyPr>
          <a:lstStyle/>
          <a:p>
            <a:r>
              <a:rPr lang="en-GB" sz="2200" dirty="0"/>
              <a:t> First, we are often considering events that have different periodic structures, and that unfold over different time scales. </a:t>
            </a:r>
          </a:p>
          <a:p>
            <a:endParaRPr lang="en-GB" sz="2200" dirty="0"/>
          </a:p>
          <a:p>
            <a:r>
              <a:rPr lang="en-GB" sz="2200" dirty="0"/>
              <a:t>For example, researchers might want to examine the relationship between eye gaze shifts (which take place every ~300ms – i.e., at ~3Hz), changes in autonomic arousal (between ~0.01and ~0.5Hz) and changes in EEG (between ~2Hz-~30Hz). </a:t>
            </a:r>
          </a:p>
          <a:p>
            <a:pPr marL="0" indent="0">
              <a:buNone/>
            </a:pPr>
            <a:endParaRPr lang="en-GB" sz="2200" dirty="0"/>
          </a:p>
        </p:txBody>
      </p:sp>
    </p:spTree>
    <p:extLst>
      <p:ext uri="{BB962C8B-B14F-4D97-AF65-F5344CB8AC3E}">
        <p14:creationId xmlns:p14="http://schemas.microsoft.com/office/powerpoint/2010/main" val="42106388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7">
            <a:extLst>
              <a:ext uri="{FF2B5EF4-FFF2-40B4-BE49-F238E27FC236}">
                <a16:creationId xmlns:a16="http://schemas.microsoft.com/office/drawing/2014/main" id="{C2554CA6-288E-4202-BC52-2E5A8F0C0A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9">
            <a:extLst>
              <a:ext uri="{FF2B5EF4-FFF2-40B4-BE49-F238E27FC236}">
                <a16:creationId xmlns:a16="http://schemas.microsoft.com/office/drawing/2014/main" id="{B10BB131-AC8E-4A8E-A5D1-36260F720C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9189" y="1119031"/>
            <a:ext cx="4619938" cy="4619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CB97B76-FD09-2A4F-8A84-3E4044F2389F}"/>
              </a:ext>
            </a:extLst>
          </p:cNvPr>
          <p:cNvSpPr>
            <a:spLocks noGrp="1"/>
          </p:cNvSpPr>
          <p:nvPr>
            <p:ph type="title"/>
          </p:nvPr>
        </p:nvSpPr>
        <p:spPr>
          <a:xfrm>
            <a:off x="1171074" y="1396686"/>
            <a:ext cx="3240506" cy="4064628"/>
          </a:xfrm>
        </p:spPr>
        <p:txBody>
          <a:bodyPr>
            <a:normAutofit/>
          </a:bodyPr>
          <a:lstStyle/>
          <a:p>
            <a:r>
              <a:rPr lang="en-US">
                <a:solidFill>
                  <a:srgbClr val="FFFFFF"/>
                </a:solidFill>
              </a:rPr>
              <a:t> Solutions </a:t>
            </a:r>
          </a:p>
        </p:txBody>
      </p:sp>
      <p:sp>
        <p:nvSpPr>
          <p:cNvPr id="12" name="Arc 11">
            <a:extLst>
              <a:ext uri="{FF2B5EF4-FFF2-40B4-BE49-F238E27FC236}">
                <a16:creationId xmlns:a16="http://schemas.microsoft.com/office/drawing/2014/main" id="{5B7778FC-632E-4DCA-A7CB-0D7731CCF9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9809111">
            <a:off x="8683720" y="941148"/>
            <a:ext cx="2987899" cy="2987899"/>
          </a:xfrm>
          <a:prstGeom prst="arc">
            <a:avLst>
              <a:gd name="adj1" fmla="val 15817365"/>
              <a:gd name="adj2" fmla="val 178138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FA23A907-97FB-4A8F-880A-DD77401C4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0048" y="4780992"/>
            <a:ext cx="546100" cy="5461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90EEA409-3572-0A47-82AD-D5B1850BB664}"/>
              </a:ext>
            </a:extLst>
          </p:cNvPr>
          <p:cNvSpPr>
            <a:spLocks noGrp="1"/>
          </p:cNvSpPr>
          <p:nvPr>
            <p:ph idx="1"/>
          </p:nvPr>
        </p:nvSpPr>
        <p:spPr>
          <a:xfrm>
            <a:off x="5370153" y="1526033"/>
            <a:ext cx="5536397" cy="3935281"/>
          </a:xfrm>
        </p:spPr>
        <p:txBody>
          <a:bodyPr>
            <a:normAutofit/>
          </a:bodyPr>
          <a:lstStyle/>
          <a:p>
            <a:r>
              <a:rPr lang="en-GB"/>
              <a:t>Can look at this using temporal correlations in power at different frequencies and cross-frequency PLV – we have not discussed other approaches, such as phase-amplitude coupling (Canolty &amp; Knight, 2010; Tort et al., 2010) that would also be useful (more in workshop).</a:t>
            </a:r>
            <a:endParaRPr lang="en-US"/>
          </a:p>
          <a:p>
            <a:endParaRPr lang="en-US" dirty="0"/>
          </a:p>
        </p:txBody>
      </p:sp>
    </p:spTree>
    <p:extLst>
      <p:ext uri="{BB962C8B-B14F-4D97-AF65-F5344CB8AC3E}">
        <p14:creationId xmlns:p14="http://schemas.microsoft.com/office/powerpoint/2010/main" val="39114373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F4B5F15-7252-3E45-B91F-7CED92939043}"/>
              </a:ext>
            </a:extLst>
          </p:cNvPr>
          <p:cNvSpPr>
            <a:spLocks noGrp="1"/>
          </p:cNvSpPr>
          <p:nvPr>
            <p:ph type="title"/>
          </p:nvPr>
        </p:nvSpPr>
        <p:spPr>
          <a:xfrm>
            <a:off x="686834" y="1153572"/>
            <a:ext cx="3200400" cy="4461163"/>
          </a:xfrm>
        </p:spPr>
        <p:txBody>
          <a:bodyPr>
            <a:normAutofit/>
          </a:bodyPr>
          <a:lstStyle/>
          <a:p>
            <a:r>
              <a:rPr lang="en-US" dirty="0">
                <a:solidFill>
                  <a:srgbClr val="FFFFFF"/>
                </a:solidFill>
              </a:rPr>
              <a:t>Focus on bivariate </a:t>
            </a:r>
            <a:r>
              <a:rPr lang="en-US">
                <a:solidFill>
                  <a:srgbClr val="FFFFFF"/>
                </a:solidFill>
              </a:rPr>
              <a:t>behaviours</a:t>
            </a:r>
            <a:r>
              <a:rPr lang="en-US" dirty="0">
                <a:solidFill>
                  <a:srgbClr val="FFFFFF"/>
                </a:solidFill>
              </a:rPr>
              <a:t> </a:t>
            </a:r>
          </a:p>
        </p:txBody>
      </p:sp>
      <p:sp>
        <p:nvSpPr>
          <p:cNvPr id="23" name="Arc 22">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D411787C-29F9-B744-B3B1-EA1ABD9E7E76}"/>
              </a:ext>
            </a:extLst>
          </p:cNvPr>
          <p:cNvSpPr>
            <a:spLocks noGrp="1"/>
          </p:cNvSpPr>
          <p:nvPr>
            <p:ph idx="1"/>
          </p:nvPr>
        </p:nvSpPr>
        <p:spPr>
          <a:xfrm>
            <a:off x="4447308" y="591344"/>
            <a:ext cx="6906491" cy="5585619"/>
          </a:xfrm>
        </p:spPr>
        <p:txBody>
          <a:bodyPr anchor="ctr">
            <a:normAutofit/>
          </a:bodyPr>
          <a:lstStyle/>
          <a:p>
            <a:r>
              <a:rPr lang="en-GB"/>
              <a:t>Research typically focus exclusivity on IBE in relation to bivariate behaviours. </a:t>
            </a:r>
          </a:p>
          <a:p>
            <a:endParaRPr lang="en-GB"/>
          </a:p>
          <a:p>
            <a:r>
              <a:rPr lang="en-GB"/>
              <a:t>Real social interactions involve highly layered and complex sequences of multimodal events that can unfold over multiple time scales in a continuous and interdependent way.</a:t>
            </a:r>
            <a:endParaRPr lang="en-GB">
              <a:effectLst/>
            </a:endParaRPr>
          </a:p>
          <a:p>
            <a:endParaRPr lang="en-GB"/>
          </a:p>
          <a:p>
            <a:r>
              <a:rPr lang="en-GB"/>
              <a:t>Future work will require more advanced data analysis to explore IBE in relation to more complex multivariate behavioural datasets.</a:t>
            </a:r>
          </a:p>
          <a:p>
            <a:endParaRPr lang="en-US"/>
          </a:p>
        </p:txBody>
      </p:sp>
    </p:spTree>
    <p:extLst>
      <p:ext uri="{BB962C8B-B14F-4D97-AF65-F5344CB8AC3E}">
        <p14:creationId xmlns:p14="http://schemas.microsoft.com/office/powerpoint/2010/main" val="37916608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E92FEB64-6EEA-4759-B4A4-BD2C1E660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B10BB131-AC8E-4A8E-A5D1-36260F720C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7393" y="847600"/>
            <a:ext cx="4619938" cy="4619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86C2DA0-9428-B74B-A97F-46E6CC42E47A}"/>
              </a:ext>
            </a:extLst>
          </p:cNvPr>
          <p:cNvSpPr>
            <a:spLocks noGrp="1"/>
          </p:cNvSpPr>
          <p:nvPr>
            <p:ph type="title"/>
          </p:nvPr>
        </p:nvSpPr>
        <p:spPr>
          <a:xfrm>
            <a:off x="1389278" y="1233241"/>
            <a:ext cx="3240506" cy="4064628"/>
          </a:xfrm>
        </p:spPr>
        <p:txBody>
          <a:bodyPr>
            <a:normAutofit/>
          </a:bodyPr>
          <a:lstStyle/>
          <a:p>
            <a:r>
              <a:rPr lang="en-US">
                <a:solidFill>
                  <a:srgbClr val="FFFFFF"/>
                </a:solidFill>
              </a:rPr>
              <a:t>Conclusion</a:t>
            </a:r>
          </a:p>
        </p:txBody>
      </p:sp>
      <p:sp>
        <p:nvSpPr>
          <p:cNvPr id="38" name="Freeform: Shape 37">
            <a:extLst>
              <a:ext uri="{FF2B5EF4-FFF2-40B4-BE49-F238E27FC236}">
                <a16:creationId xmlns:a16="http://schemas.microsoft.com/office/drawing/2014/main" id="{14847E93-7DC1-4D4B-8829-B19AA7137C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30529" y="0"/>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0" name="Freeform: Shape 39">
            <a:extLst>
              <a:ext uri="{FF2B5EF4-FFF2-40B4-BE49-F238E27FC236}">
                <a16:creationId xmlns:a16="http://schemas.microsoft.com/office/drawing/2014/main" id="{5566D6E1-03A1-4D73-A4E0-35D74D568A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961511" y="-1"/>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9F835A99-04AC-494A-A572-AFE8413CC9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2936831"/>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4"/>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383C722D-8D0C-A04E-9336-DEAF8893FD42}"/>
              </a:ext>
            </a:extLst>
          </p:cNvPr>
          <p:cNvSpPr>
            <a:spLocks noGrp="1"/>
          </p:cNvSpPr>
          <p:nvPr>
            <p:ph idx="1"/>
          </p:nvPr>
        </p:nvSpPr>
        <p:spPr>
          <a:xfrm>
            <a:off x="6096000" y="820880"/>
            <a:ext cx="5257799" cy="4889350"/>
          </a:xfrm>
        </p:spPr>
        <p:txBody>
          <a:bodyPr anchor="t">
            <a:normAutofit/>
          </a:bodyPr>
          <a:lstStyle/>
          <a:p>
            <a:r>
              <a:rPr lang="en-US" sz="2200"/>
              <a:t>Using dual EEG to assess social cognition is an interesting and exciting field with lots of promise- but dual EEG data collection around naturalistic paradigms can be tricky.</a:t>
            </a:r>
          </a:p>
          <a:p>
            <a:endParaRPr lang="en-US" sz="2200"/>
          </a:p>
          <a:p>
            <a:r>
              <a:rPr lang="en-US" sz="2200"/>
              <a:t>Exploring inter brain entrainment of oscillatory activity is one way we might look at how the brain supports real contingent social interactions.</a:t>
            </a:r>
          </a:p>
          <a:p>
            <a:endParaRPr lang="en-US" sz="2200"/>
          </a:p>
          <a:p>
            <a:r>
              <a:rPr lang="en-US" sz="2200"/>
              <a:t>This can be explored using different techniques and aspects of the EEG signal.</a:t>
            </a:r>
          </a:p>
        </p:txBody>
      </p:sp>
      <p:sp>
        <p:nvSpPr>
          <p:cNvPr id="44" name="Freeform: Shape 43">
            <a:extLst>
              <a:ext uri="{FF2B5EF4-FFF2-40B4-BE49-F238E27FC236}">
                <a16:creationId xmlns:a16="http://schemas.microsoft.com/office/drawing/2014/main" id="{7B786209-1B0B-4CA9-9BDD-F7327066A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835649"/>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2D2964BB-484D-45AE-AD66-D407D06296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405056"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6691AC69-A76E-4DAB-B565-468B6B87AC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132972" y="6258755"/>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6744201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9">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6" name="Arc 11">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4" name="Freeform: Shape 13">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descr="A group of people sitting at a table&#10;&#10;Description automatically generated">
            <a:extLst>
              <a:ext uri="{FF2B5EF4-FFF2-40B4-BE49-F238E27FC236}">
                <a16:creationId xmlns:a16="http://schemas.microsoft.com/office/drawing/2014/main" id="{CB4BF10E-8F9C-D448-B4B4-8C481B317BB8}"/>
              </a:ext>
            </a:extLst>
          </p:cNvPr>
          <p:cNvPicPr/>
          <p:nvPr/>
        </p:nvPicPr>
        <p:blipFill rotWithShape="1">
          <a:blip r:embed="rId3" cstate="print">
            <a:extLst>
              <a:ext uri="{28A0092B-C50C-407E-A947-70E740481C1C}">
                <a14:useLocalDpi xmlns:a14="http://schemas.microsoft.com/office/drawing/2010/main" val="0"/>
              </a:ext>
            </a:extLst>
          </a:blip>
          <a:srcRect b="1334"/>
          <a:stretch/>
        </p:blipFill>
        <p:spPr>
          <a:xfrm>
            <a:off x="703182" y="2000738"/>
            <a:ext cx="4777381" cy="2686779"/>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p:spPr>
      </p:pic>
      <p:sp>
        <p:nvSpPr>
          <p:cNvPr id="3" name="Content Placeholder 2">
            <a:extLst>
              <a:ext uri="{FF2B5EF4-FFF2-40B4-BE49-F238E27FC236}">
                <a16:creationId xmlns:a16="http://schemas.microsoft.com/office/drawing/2014/main" id="{6751DD5C-88F0-204B-9411-AD665976D199}"/>
              </a:ext>
            </a:extLst>
          </p:cNvPr>
          <p:cNvSpPr>
            <a:spLocks noGrp="1"/>
          </p:cNvSpPr>
          <p:nvPr>
            <p:ph idx="1"/>
          </p:nvPr>
        </p:nvSpPr>
        <p:spPr>
          <a:xfrm>
            <a:off x="5914053" y="2342252"/>
            <a:ext cx="5458838" cy="4192520"/>
          </a:xfrm>
        </p:spPr>
        <p:txBody>
          <a:bodyPr>
            <a:normAutofit/>
          </a:bodyPr>
          <a:lstStyle/>
          <a:p>
            <a:r>
              <a:rPr lang="en-US" dirty="0"/>
              <a:t>Researchers who study two parent child neural entrainment are typically interested in associations between oscillatory brain activity</a:t>
            </a:r>
          </a:p>
        </p:txBody>
      </p:sp>
    </p:spTree>
    <p:extLst>
      <p:ext uri="{BB962C8B-B14F-4D97-AF65-F5344CB8AC3E}">
        <p14:creationId xmlns:p14="http://schemas.microsoft.com/office/powerpoint/2010/main" val="943942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8" name="Rectangle 47">
            <a:extLst>
              <a:ext uri="{FF2B5EF4-FFF2-40B4-BE49-F238E27FC236}">
                <a16:creationId xmlns:a16="http://schemas.microsoft.com/office/drawing/2014/main" id="{6C4028FD-8BAA-4A19-BFDE-594D991B7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3" name="Content Placeholder 2">
            <a:extLst>
              <a:ext uri="{FF2B5EF4-FFF2-40B4-BE49-F238E27FC236}">
                <a16:creationId xmlns:a16="http://schemas.microsoft.com/office/drawing/2014/main" id="{F8AFDB49-60B3-4484-92E8-F53EADA5DE3E}"/>
              </a:ext>
            </a:extLst>
          </p:cNvPr>
          <p:cNvGraphicFramePr>
            <a:graphicFrameLocks noGrp="1"/>
          </p:cNvGraphicFramePr>
          <p:nvPr>
            <p:ph idx="1"/>
            <p:extLst>
              <p:ext uri="{D42A27DB-BD31-4B8C-83A1-F6EECF244321}">
                <p14:modId xmlns:p14="http://schemas.microsoft.com/office/powerpoint/2010/main" val="3306688585"/>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103078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2554CA6-288E-4202-BC52-2E5A8F0C0A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B10BB131-AC8E-4A8E-A5D1-36260F720C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9189" y="1119031"/>
            <a:ext cx="4619938" cy="4619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c 11">
            <a:extLst>
              <a:ext uri="{FF2B5EF4-FFF2-40B4-BE49-F238E27FC236}">
                <a16:creationId xmlns:a16="http://schemas.microsoft.com/office/drawing/2014/main" id="{5B7778FC-632E-4DCA-A7CB-0D7731CCF9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9809111">
            <a:off x="8683720" y="941148"/>
            <a:ext cx="2987899" cy="2987899"/>
          </a:xfrm>
          <a:prstGeom prst="arc">
            <a:avLst>
              <a:gd name="adj1" fmla="val 15817365"/>
              <a:gd name="adj2" fmla="val 178138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FA23A907-97FB-4A8F-880A-DD77401C4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0048" y="4780992"/>
            <a:ext cx="546100" cy="5461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8DD71141-861C-1943-AA6C-99902F188D91}"/>
              </a:ext>
            </a:extLst>
          </p:cNvPr>
          <p:cNvSpPr>
            <a:spLocks noGrp="1"/>
          </p:cNvSpPr>
          <p:nvPr>
            <p:ph idx="1"/>
          </p:nvPr>
        </p:nvSpPr>
        <p:spPr>
          <a:xfrm>
            <a:off x="5370153" y="1526033"/>
            <a:ext cx="5536397" cy="3935281"/>
          </a:xfrm>
        </p:spPr>
        <p:txBody>
          <a:bodyPr>
            <a:normAutofit/>
          </a:bodyPr>
          <a:lstStyle/>
          <a:p>
            <a:endParaRPr lang="en-US" dirty="0"/>
          </a:p>
          <a:p>
            <a:r>
              <a:rPr lang="en-US" dirty="0"/>
              <a:t>This shift away from un ecological, screen-based assessments of social cognition has led to the use of more naturalistic paradigms, assessing brain-</a:t>
            </a:r>
            <a:r>
              <a:rPr lang="en-US" dirty="0" err="1"/>
              <a:t>behaviour</a:t>
            </a:r>
            <a:r>
              <a:rPr lang="en-US" dirty="0"/>
              <a:t> and brain-brain associations across the dyad.</a:t>
            </a:r>
          </a:p>
        </p:txBody>
      </p:sp>
    </p:spTree>
    <p:extLst>
      <p:ext uri="{BB962C8B-B14F-4D97-AF65-F5344CB8AC3E}">
        <p14:creationId xmlns:p14="http://schemas.microsoft.com/office/powerpoint/2010/main" val="18798335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4E1BEB12-92AF-4445-98AD-4C7756E7C9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D0522C2C-7B5C-48A7-A969-03941E5D2E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Freeform 13">
            <a:extLst>
              <a:ext uri="{FF2B5EF4-FFF2-40B4-BE49-F238E27FC236}">
                <a16:creationId xmlns:a16="http://schemas.microsoft.com/office/drawing/2014/main" id="{9C682A1A-5B2D-4111-BBD6-620165633E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769476" y="220196"/>
            <a:ext cx="9422524" cy="6637806"/>
          </a:xfrm>
          <a:custGeom>
            <a:avLst/>
            <a:gdLst>
              <a:gd name="connsiteX0" fmla="*/ 4929467 w 8191500"/>
              <a:gd name="connsiteY0" fmla="*/ 0 h 5770597"/>
              <a:gd name="connsiteX1" fmla="*/ 8065066 w 8191500"/>
              <a:gd name="connsiteY1" fmla="*/ 1118513 h 5770597"/>
              <a:gd name="connsiteX2" fmla="*/ 8191500 w 8191500"/>
              <a:gd name="connsiteY2" fmla="*/ 1227339 h 5770597"/>
              <a:gd name="connsiteX3" fmla="*/ 8191500 w 8191500"/>
              <a:gd name="connsiteY3" fmla="*/ 5770597 h 5770597"/>
              <a:gd name="connsiteX4" fmla="*/ 79523 w 8191500"/>
              <a:gd name="connsiteY4" fmla="*/ 5770597 h 5770597"/>
              <a:gd name="connsiteX5" fmla="*/ 56799 w 8191500"/>
              <a:gd name="connsiteY5" fmla="*/ 5644158 h 5770597"/>
              <a:gd name="connsiteX6" fmla="*/ 0 w 8191500"/>
              <a:gd name="connsiteY6" fmla="*/ 4898209 h 5770597"/>
              <a:gd name="connsiteX7" fmla="*/ 4929467 w 8191500"/>
              <a:gd name="connsiteY7" fmla="*/ 0 h 5770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91500" h="5770597">
                <a:moveTo>
                  <a:pt x="4929467" y="0"/>
                </a:moveTo>
                <a:cubicBezTo>
                  <a:pt x="6120547" y="0"/>
                  <a:pt x="7212963" y="419755"/>
                  <a:pt x="8065066" y="1118513"/>
                </a:cubicBezTo>
                <a:lnTo>
                  <a:pt x="8191500" y="1227339"/>
                </a:lnTo>
                <a:lnTo>
                  <a:pt x="8191500" y="5770597"/>
                </a:lnTo>
                <a:lnTo>
                  <a:pt x="79523" y="5770597"/>
                </a:lnTo>
                <a:lnTo>
                  <a:pt x="56799" y="5644158"/>
                </a:lnTo>
                <a:cubicBezTo>
                  <a:pt x="19398" y="5400934"/>
                  <a:pt x="0" y="5151822"/>
                  <a:pt x="0" y="4898209"/>
                </a:cubicBezTo>
                <a:cubicBezTo>
                  <a:pt x="0" y="2193003"/>
                  <a:pt x="2206998" y="0"/>
                  <a:pt x="492946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3" name="Oval 12">
            <a:extLst>
              <a:ext uri="{FF2B5EF4-FFF2-40B4-BE49-F238E27FC236}">
                <a16:creationId xmlns:a16="http://schemas.microsoft.com/office/drawing/2014/main" id="{D6EE29F2-D77F-4BD0-A20B-334D316A1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09800" y="2099696"/>
            <a:ext cx="1942241" cy="1889551"/>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5" name="Arc 14">
            <a:extLst>
              <a:ext uri="{FF2B5EF4-FFF2-40B4-BE49-F238E27FC236}">
                <a16:creationId xmlns:a16="http://schemas.microsoft.com/office/drawing/2014/main" id="{22D09ED2-868F-42C6-866E-F92E0CEF31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520172">
            <a:off x="1613162" y="1492572"/>
            <a:ext cx="2987899" cy="2987899"/>
          </a:xfrm>
          <a:prstGeom prst="arc">
            <a:avLst>
              <a:gd name="adj1" fmla="val 14455503"/>
              <a:gd name="adj2" fmla="val 227775"/>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713ABE0-B93C-864E-9BCF-8D856EA48719}"/>
              </a:ext>
            </a:extLst>
          </p:cNvPr>
          <p:cNvSpPr>
            <a:spLocks noGrp="1"/>
          </p:cNvSpPr>
          <p:nvPr>
            <p:ph type="title"/>
          </p:nvPr>
        </p:nvSpPr>
        <p:spPr>
          <a:xfrm>
            <a:off x="4038600" y="1939159"/>
            <a:ext cx="7644627" cy="2751086"/>
          </a:xfrm>
        </p:spPr>
        <p:txBody>
          <a:bodyPr vert="horz" lIns="91440" tIns="45720" rIns="91440" bIns="45720" rtlCol="0" anchor="b">
            <a:normAutofit/>
          </a:bodyPr>
          <a:lstStyle/>
          <a:p>
            <a:pPr algn="r"/>
            <a:r>
              <a:rPr lang="en-US" sz="6000" kern="1200">
                <a:solidFill>
                  <a:schemeClr val="tx1"/>
                </a:solidFill>
                <a:latin typeface="+mj-lt"/>
                <a:ea typeface="+mj-ea"/>
                <a:cs typeface="+mj-cs"/>
              </a:rPr>
              <a:t>Problems associated with naturalistic data collections and analysis </a:t>
            </a:r>
          </a:p>
        </p:txBody>
      </p:sp>
    </p:spTree>
    <p:extLst>
      <p:ext uri="{BB962C8B-B14F-4D97-AF65-F5344CB8AC3E}">
        <p14:creationId xmlns:p14="http://schemas.microsoft.com/office/powerpoint/2010/main" val="8682714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2554CA6-288E-4202-BC52-2E5A8F0C0A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B10BB131-AC8E-4A8E-A5D1-36260F720C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9189" y="1119031"/>
            <a:ext cx="4619938" cy="4619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B259844-D4DD-244F-8717-09598788F512}"/>
              </a:ext>
            </a:extLst>
          </p:cNvPr>
          <p:cNvSpPr>
            <a:spLocks noGrp="1"/>
          </p:cNvSpPr>
          <p:nvPr>
            <p:ph type="title"/>
          </p:nvPr>
        </p:nvSpPr>
        <p:spPr>
          <a:xfrm>
            <a:off x="1171074" y="1396686"/>
            <a:ext cx="3240506" cy="4064628"/>
          </a:xfrm>
        </p:spPr>
        <p:txBody>
          <a:bodyPr>
            <a:normAutofit/>
          </a:bodyPr>
          <a:lstStyle/>
          <a:p>
            <a:r>
              <a:rPr lang="en-GB">
                <a:solidFill>
                  <a:srgbClr val="FFFFFF"/>
                </a:solidFill>
              </a:rPr>
              <a:t>1. Increased movement within the simulation.</a:t>
            </a:r>
            <a:endParaRPr lang="en-US">
              <a:solidFill>
                <a:srgbClr val="FFFFFF"/>
              </a:solidFill>
            </a:endParaRPr>
          </a:p>
        </p:txBody>
      </p:sp>
      <p:sp>
        <p:nvSpPr>
          <p:cNvPr id="12" name="Arc 11">
            <a:extLst>
              <a:ext uri="{FF2B5EF4-FFF2-40B4-BE49-F238E27FC236}">
                <a16:creationId xmlns:a16="http://schemas.microsoft.com/office/drawing/2014/main" id="{5B7778FC-632E-4DCA-A7CB-0D7731CCF9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9809111">
            <a:off x="8683720" y="941148"/>
            <a:ext cx="2987899" cy="2987899"/>
          </a:xfrm>
          <a:prstGeom prst="arc">
            <a:avLst>
              <a:gd name="adj1" fmla="val 15817365"/>
              <a:gd name="adj2" fmla="val 178138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FA23A907-97FB-4A8F-880A-DD77401C4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0048" y="4780992"/>
            <a:ext cx="546100" cy="5461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3AECC1D5-1C6E-F947-A6B3-3AA5FC4F6D33}"/>
              </a:ext>
            </a:extLst>
          </p:cNvPr>
          <p:cNvSpPr>
            <a:spLocks noGrp="1"/>
          </p:cNvSpPr>
          <p:nvPr>
            <p:ph idx="1"/>
          </p:nvPr>
        </p:nvSpPr>
        <p:spPr>
          <a:xfrm>
            <a:off x="5370153" y="1526033"/>
            <a:ext cx="5911799" cy="4437445"/>
          </a:xfrm>
        </p:spPr>
        <p:txBody>
          <a:bodyPr>
            <a:normAutofit/>
          </a:bodyPr>
          <a:lstStyle/>
          <a:p>
            <a:r>
              <a:rPr lang="en-GB" sz="1800" dirty="0"/>
              <a:t>Signals generated from movement patterns, such as smiling, vocalisations, eye movements, as well as from the neural processing of each of these behaviours, will contribute to the scalp EEG in an unknown way. </a:t>
            </a:r>
          </a:p>
          <a:p>
            <a:endParaRPr lang="en-GB" sz="1800" dirty="0"/>
          </a:p>
          <a:p>
            <a:r>
              <a:rPr lang="en-GB" sz="1800" dirty="0"/>
              <a:t>Using ICA (more on this in workshop) maybe beneficial here, although this method isn’t perfect.</a:t>
            </a:r>
          </a:p>
          <a:p>
            <a:pPr marL="0" indent="0">
              <a:buNone/>
            </a:pPr>
            <a:endParaRPr lang="en-GB" sz="1800" dirty="0"/>
          </a:p>
          <a:p>
            <a:r>
              <a:rPr lang="en-GB" sz="1800" dirty="0"/>
              <a:t> For example, artifacts can be trickier/ less reliable identified in infant vs adult ICA decompositions.</a:t>
            </a:r>
          </a:p>
          <a:p>
            <a:endParaRPr lang="en-US" sz="1800" dirty="0"/>
          </a:p>
        </p:txBody>
      </p:sp>
    </p:spTree>
    <p:extLst>
      <p:ext uri="{BB962C8B-B14F-4D97-AF65-F5344CB8AC3E}">
        <p14:creationId xmlns:p14="http://schemas.microsoft.com/office/powerpoint/2010/main" val="5006153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655D303-F9C3-424C-8487-638448624A39}"/>
              </a:ext>
            </a:extLst>
          </p:cNvPr>
          <p:cNvSpPr>
            <a:spLocks noGrp="1"/>
          </p:cNvSpPr>
          <p:nvPr>
            <p:ph idx="1"/>
          </p:nvPr>
        </p:nvSpPr>
        <p:spPr>
          <a:xfrm>
            <a:off x="474900" y="4385667"/>
            <a:ext cx="5721268" cy="2563299"/>
          </a:xfrm>
        </p:spPr>
        <p:txBody>
          <a:bodyPr>
            <a:normAutofit fontScale="92500" lnSpcReduction="20000"/>
          </a:bodyPr>
          <a:lstStyle/>
          <a:p>
            <a:r>
              <a:rPr lang="en-US" dirty="0"/>
              <a:t>Problem: Compared to screen-based tasks our data is time locked to artifact </a:t>
            </a:r>
            <a:r>
              <a:rPr lang="en-US" dirty="0" err="1"/>
              <a:t>e.g</a:t>
            </a:r>
            <a:r>
              <a:rPr lang="en-US" dirty="0"/>
              <a:t> the movement of the eyes</a:t>
            </a:r>
          </a:p>
          <a:p>
            <a:endParaRPr lang="en-US" dirty="0"/>
          </a:p>
          <a:p>
            <a:r>
              <a:rPr lang="en-US" dirty="0"/>
              <a:t>Solution: More work on optimization of source separation techniques with child/infant EEG.</a:t>
            </a:r>
          </a:p>
          <a:p>
            <a:endParaRPr lang="en-US" dirty="0"/>
          </a:p>
          <a:p>
            <a:endParaRPr lang="en-US" dirty="0"/>
          </a:p>
          <a:p>
            <a:pPr marL="0" indent="0">
              <a:buNone/>
            </a:pPr>
            <a:endParaRPr lang="en-US" dirty="0"/>
          </a:p>
          <a:p>
            <a:endParaRPr lang="en-GB" dirty="0"/>
          </a:p>
          <a:p>
            <a:endParaRPr lang="en-GB" dirty="0"/>
          </a:p>
        </p:txBody>
      </p:sp>
      <p:sp>
        <p:nvSpPr>
          <p:cNvPr id="4" name="TextBox 3">
            <a:extLst>
              <a:ext uri="{FF2B5EF4-FFF2-40B4-BE49-F238E27FC236}">
                <a16:creationId xmlns:a16="http://schemas.microsoft.com/office/drawing/2014/main" id="{22385F3E-5A54-487A-82C5-DE33EF65AAA9}"/>
              </a:ext>
            </a:extLst>
          </p:cNvPr>
          <p:cNvSpPr txBox="1"/>
          <p:nvPr/>
        </p:nvSpPr>
        <p:spPr>
          <a:xfrm>
            <a:off x="474900" y="73402"/>
            <a:ext cx="11419962" cy="978729"/>
          </a:xfrm>
          <a:prstGeom prst="rect">
            <a:avLst/>
          </a:prstGeom>
          <a:noFill/>
        </p:spPr>
        <p:txBody>
          <a:bodyPr wrap="square" rtlCol="0">
            <a:spAutoFit/>
          </a:bodyPr>
          <a:lstStyle/>
          <a:p>
            <a:pPr>
              <a:lnSpc>
                <a:spcPct val="90000"/>
              </a:lnSpc>
              <a:spcBef>
                <a:spcPct val="0"/>
              </a:spcBef>
              <a:spcAft>
                <a:spcPts val="600"/>
              </a:spcAft>
            </a:pPr>
            <a:r>
              <a:rPr lang="en-US" sz="3200" dirty="0"/>
              <a:t>2 – during naturalistic/free viewing paradigms eye movements are time locked.</a:t>
            </a:r>
          </a:p>
        </p:txBody>
      </p:sp>
      <p:pic>
        <p:nvPicPr>
          <p:cNvPr id="5" name="Picture 4" descr="Graphical user interface, application&#10;&#10;Description automatically generated">
            <a:extLst>
              <a:ext uri="{FF2B5EF4-FFF2-40B4-BE49-F238E27FC236}">
                <a16:creationId xmlns:a16="http://schemas.microsoft.com/office/drawing/2014/main" id="{F13F4B06-B156-4CF5-92A0-5F3B9904158A}"/>
              </a:ext>
            </a:extLst>
          </p:cNvPr>
          <p:cNvPicPr/>
          <p:nvPr/>
        </p:nvPicPr>
        <p:blipFill rotWithShape="1">
          <a:blip r:embed="rId3" cstate="print">
            <a:extLst>
              <a:ext uri="{28A0092B-C50C-407E-A947-70E740481C1C}">
                <a14:useLocalDpi xmlns:a14="http://schemas.microsoft.com/office/drawing/2010/main" val="0"/>
              </a:ext>
            </a:extLst>
          </a:blip>
          <a:srcRect l="47798" b="53131"/>
          <a:stretch/>
        </p:blipFill>
        <p:spPr>
          <a:xfrm>
            <a:off x="474900" y="869297"/>
            <a:ext cx="6019331" cy="3039962"/>
          </a:xfrm>
          <a:prstGeom prst="rect">
            <a:avLst/>
          </a:prstGeom>
          <a:effectLst/>
        </p:spPr>
      </p:pic>
      <p:pic>
        <p:nvPicPr>
          <p:cNvPr id="6" name="Picture 5">
            <a:extLst>
              <a:ext uri="{FF2B5EF4-FFF2-40B4-BE49-F238E27FC236}">
                <a16:creationId xmlns:a16="http://schemas.microsoft.com/office/drawing/2014/main" id="{D08A7E27-F156-FA4E-B790-A9A8C597A939}"/>
              </a:ext>
            </a:extLst>
          </p:cNvPr>
          <p:cNvPicPr>
            <a:picLocks noChangeAspect="1"/>
          </p:cNvPicPr>
          <p:nvPr/>
        </p:nvPicPr>
        <p:blipFill>
          <a:blip r:embed="rId4"/>
          <a:stretch>
            <a:fillRect/>
          </a:stretch>
        </p:blipFill>
        <p:spPr>
          <a:xfrm>
            <a:off x="7238177" y="838814"/>
            <a:ext cx="3800973" cy="2849644"/>
          </a:xfrm>
          <a:prstGeom prst="rect">
            <a:avLst/>
          </a:prstGeom>
        </p:spPr>
      </p:pic>
      <p:pic>
        <p:nvPicPr>
          <p:cNvPr id="7" name="Picture 6">
            <a:extLst>
              <a:ext uri="{FF2B5EF4-FFF2-40B4-BE49-F238E27FC236}">
                <a16:creationId xmlns:a16="http://schemas.microsoft.com/office/drawing/2014/main" id="{745F4A7E-BFD3-3941-B920-F3C474CEC5AE}"/>
              </a:ext>
            </a:extLst>
          </p:cNvPr>
          <p:cNvPicPr>
            <a:picLocks noChangeAspect="1"/>
          </p:cNvPicPr>
          <p:nvPr/>
        </p:nvPicPr>
        <p:blipFill>
          <a:blip r:embed="rId5"/>
          <a:stretch>
            <a:fillRect/>
          </a:stretch>
        </p:blipFill>
        <p:spPr>
          <a:xfrm>
            <a:off x="7275455" y="3854087"/>
            <a:ext cx="3726418" cy="2793750"/>
          </a:xfrm>
          <a:prstGeom prst="rect">
            <a:avLst/>
          </a:prstGeom>
        </p:spPr>
      </p:pic>
      <p:sp>
        <p:nvSpPr>
          <p:cNvPr id="2" name="TextBox 1">
            <a:extLst>
              <a:ext uri="{FF2B5EF4-FFF2-40B4-BE49-F238E27FC236}">
                <a16:creationId xmlns:a16="http://schemas.microsoft.com/office/drawing/2014/main" id="{A56A719C-2D57-5A4F-8AB8-D9BAF1F1849C}"/>
              </a:ext>
            </a:extLst>
          </p:cNvPr>
          <p:cNvSpPr txBox="1"/>
          <p:nvPr/>
        </p:nvSpPr>
        <p:spPr>
          <a:xfrm>
            <a:off x="7722956" y="1083982"/>
            <a:ext cx="1235307" cy="369332"/>
          </a:xfrm>
          <a:prstGeom prst="rect">
            <a:avLst/>
          </a:prstGeom>
          <a:noFill/>
        </p:spPr>
        <p:txBody>
          <a:bodyPr wrap="square" rtlCol="0">
            <a:spAutoFit/>
          </a:bodyPr>
          <a:lstStyle/>
          <a:p>
            <a:r>
              <a:rPr lang="en-US" dirty="0"/>
              <a:t>Frontal</a:t>
            </a:r>
          </a:p>
        </p:txBody>
      </p:sp>
      <p:sp>
        <p:nvSpPr>
          <p:cNvPr id="8" name="TextBox 7">
            <a:extLst>
              <a:ext uri="{FF2B5EF4-FFF2-40B4-BE49-F238E27FC236}">
                <a16:creationId xmlns:a16="http://schemas.microsoft.com/office/drawing/2014/main" id="{DEB9AF4B-8AC1-8841-8506-AB6ADBA4CADE}"/>
              </a:ext>
            </a:extLst>
          </p:cNvPr>
          <p:cNvSpPr txBox="1"/>
          <p:nvPr/>
        </p:nvSpPr>
        <p:spPr>
          <a:xfrm>
            <a:off x="7747472" y="4084538"/>
            <a:ext cx="1235307" cy="369332"/>
          </a:xfrm>
          <a:prstGeom prst="rect">
            <a:avLst/>
          </a:prstGeom>
          <a:noFill/>
        </p:spPr>
        <p:txBody>
          <a:bodyPr wrap="square" rtlCol="0">
            <a:spAutoFit/>
          </a:bodyPr>
          <a:lstStyle/>
          <a:p>
            <a:r>
              <a:rPr lang="en-US" dirty="0"/>
              <a:t>Occipital</a:t>
            </a:r>
          </a:p>
        </p:txBody>
      </p:sp>
    </p:spTree>
    <p:extLst>
      <p:ext uri="{BB962C8B-B14F-4D97-AF65-F5344CB8AC3E}">
        <p14:creationId xmlns:p14="http://schemas.microsoft.com/office/powerpoint/2010/main" val="18186174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2554CA6-288E-4202-BC52-2E5A8F0C0A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B10BB131-AC8E-4A8E-A5D1-36260F720C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9189" y="1119031"/>
            <a:ext cx="4619938" cy="4619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5CBF993-BE2E-F14E-935F-5862BB61C03D}"/>
              </a:ext>
            </a:extLst>
          </p:cNvPr>
          <p:cNvSpPr>
            <a:spLocks noGrp="1"/>
          </p:cNvSpPr>
          <p:nvPr>
            <p:ph type="title"/>
          </p:nvPr>
        </p:nvSpPr>
        <p:spPr>
          <a:xfrm>
            <a:off x="1171074" y="1396686"/>
            <a:ext cx="3240506" cy="4064628"/>
          </a:xfrm>
        </p:spPr>
        <p:txBody>
          <a:bodyPr>
            <a:normAutofit/>
          </a:bodyPr>
          <a:lstStyle/>
          <a:p>
            <a:r>
              <a:rPr lang="en-US">
                <a:solidFill>
                  <a:srgbClr val="FFFFFF"/>
                </a:solidFill>
              </a:rPr>
              <a:t>3.</a:t>
            </a:r>
            <a:r>
              <a:rPr lang="en-GB">
                <a:solidFill>
                  <a:srgbClr val="FFFFFF"/>
                </a:solidFill>
              </a:rPr>
              <a:t> intrinsic differences in child vs adult EEG</a:t>
            </a:r>
            <a:endParaRPr lang="en-US">
              <a:solidFill>
                <a:srgbClr val="FFFFFF"/>
              </a:solidFill>
            </a:endParaRPr>
          </a:p>
        </p:txBody>
      </p:sp>
      <p:sp>
        <p:nvSpPr>
          <p:cNvPr id="12" name="Arc 11">
            <a:extLst>
              <a:ext uri="{FF2B5EF4-FFF2-40B4-BE49-F238E27FC236}">
                <a16:creationId xmlns:a16="http://schemas.microsoft.com/office/drawing/2014/main" id="{5B7778FC-632E-4DCA-A7CB-0D7731CCF9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9809111">
            <a:off x="8683720" y="941148"/>
            <a:ext cx="2987899" cy="2987899"/>
          </a:xfrm>
          <a:prstGeom prst="arc">
            <a:avLst>
              <a:gd name="adj1" fmla="val 15817365"/>
              <a:gd name="adj2" fmla="val 178138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FA23A907-97FB-4A8F-880A-DD77401C4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0048" y="4780992"/>
            <a:ext cx="546100" cy="5461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7423CFD8-1AE4-A142-AFBE-BDD7D5D92DD3}"/>
              </a:ext>
            </a:extLst>
          </p:cNvPr>
          <p:cNvSpPr>
            <a:spLocks noGrp="1"/>
          </p:cNvSpPr>
          <p:nvPr>
            <p:ph idx="1"/>
          </p:nvPr>
        </p:nvSpPr>
        <p:spPr>
          <a:xfrm>
            <a:off x="5370153" y="1526033"/>
            <a:ext cx="5536397" cy="3935281"/>
          </a:xfrm>
        </p:spPr>
        <p:txBody>
          <a:bodyPr>
            <a:normAutofit lnSpcReduction="10000"/>
          </a:bodyPr>
          <a:lstStyle/>
          <a:p>
            <a:r>
              <a:rPr lang="en-GB" sz="1800" dirty="0"/>
              <a:t>For example,</a:t>
            </a:r>
            <a:r>
              <a:rPr lang="en-GB" sz="1800" i="1" dirty="0"/>
              <a:t> </a:t>
            </a:r>
            <a:r>
              <a:rPr lang="en-GB" sz="1800" dirty="0"/>
              <a:t>we know that the speed at which a brain will process information depends on maturation (e.g., Taylor et al., 2004)</a:t>
            </a:r>
          </a:p>
          <a:p>
            <a:endParaRPr lang="en-GB" sz="1800" dirty="0"/>
          </a:p>
          <a:p>
            <a:r>
              <a:rPr lang="en-GB" sz="1800" dirty="0"/>
              <a:t>Typical frequency bands in child/infant EEG are typically slower than that of adult EEG (e.g., Marshall et al., 2002).</a:t>
            </a:r>
          </a:p>
          <a:p>
            <a:endParaRPr lang="en-GB" sz="1800" dirty="0"/>
          </a:p>
          <a:p>
            <a:r>
              <a:rPr lang="en-GB" sz="1800" dirty="0"/>
              <a:t>Problem for developmental researcher’s interested in child adult neural entrainment.</a:t>
            </a:r>
          </a:p>
          <a:p>
            <a:endParaRPr lang="en-GB" sz="1800" dirty="0"/>
          </a:p>
          <a:p>
            <a:r>
              <a:rPr lang="en-GB" sz="1800" dirty="0"/>
              <a:t> Could use cross-frequency connectivity methods (Noreika, et al 2020) (more detail in workshop).</a:t>
            </a:r>
            <a:endParaRPr lang="en-US" sz="1800" dirty="0"/>
          </a:p>
        </p:txBody>
      </p:sp>
    </p:spTree>
    <p:extLst>
      <p:ext uri="{BB962C8B-B14F-4D97-AF65-F5344CB8AC3E}">
        <p14:creationId xmlns:p14="http://schemas.microsoft.com/office/powerpoint/2010/main" val="260199243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2083</TotalTime>
  <Words>1186</Words>
  <Application>Microsoft Office PowerPoint</Application>
  <PresentationFormat>Widescreen</PresentationFormat>
  <Paragraphs>98</Paragraphs>
  <Slides>25</Slides>
  <Notes>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25</vt:i4>
      </vt:variant>
    </vt:vector>
  </HeadingPairs>
  <TitlesOfParts>
    <vt:vector size="29" baseType="lpstr">
      <vt:lpstr>Arial</vt:lpstr>
      <vt:lpstr>Calibri</vt:lpstr>
      <vt:lpstr>Calibri Light</vt:lpstr>
      <vt:lpstr>Office Theme</vt:lpstr>
      <vt:lpstr>Problems associated with measuring child-adult neural entrainment   Methods for measuring child adult neural entrainment </vt:lpstr>
      <vt:lpstr>Overview of EEG analysis </vt:lpstr>
      <vt:lpstr>PowerPoint Presentation</vt:lpstr>
      <vt:lpstr>PowerPoint Presentation</vt:lpstr>
      <vt:lpstr>PowerPoint Presentation</vt:lpstr>
      <vt:lpstr>Problems associated with naturalistic data collections and analysis </vt:lpstr>
      <vt:lpstr>1. Increased movement within the simulation.</vt:lpstr>
      <vt:lpstr>PowerPoint Presentation</vt:lpstr>
      <vt:lpstr>3. intrinsic differences in child vs adult EEG</vt:lpstr>
      <vt:lpstr>Section two: Overview of different ways of measuring inter-brain entrainment (IBE)</vt:lpstr>
      <vt:lpstr>Different signal properties </vt:lpstr>
      <vt:lpstr>2. Overview of different ways of measuring inter-brain entrainment (IBE)</vt:lpstr>
      <vt:lpstr> </vt:lpstr>
      <vt:lpstr>2.1 Measuring concurrent IBE of amplitude and power: correlations. </vt:lpstr>
      <vt:lpstr>2.2 Measuring concurrent IBE of phase: ITC and Phase Locking Value (PLV) </vt:lpstr>
      <vt:lpstr>  2.3 Measuring sequential IBE of amplitude and power – Granger Causality (GC) </vt:lpstr>
      <vt:lpstr>2.4 Measuring sequential IBE of phase – Phase Transfer Entropy (PTE) </vt:lpstr>
      <vt:lpstr> Section 3. Outstanding issues with measuring child adult neural entrainment  </vt:lpstr>
      <vt:lpstr>1. Shared entrainment to environment</vt:lpstr>
      <vt:lpstr>PowerPoint Presentation</vt:lpstr>
      <vt:lpstr>Solution: Focus on sequential</vt:lpstr>
      <vt:lpstr>2. Considering events with different speeds</vt:lpstr>
      <vt:lpstr> Solutions </vt:lpstr>
      <vt:lpstr>Focus on bivariate behaviours </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Ira Marriott</dc:creator>
  <cp:lastModifiedBy>Ira MARRIOTT HARESIGN</cp:lastModifiedBy>
  <cp:revision>35</cp:revision>
  <dcterms:created xsi:type="dcterms:W3CDTF">2021-11-15T10:13:49Z</dcterms:created>
  <dcterms:modified xsi:type="dcterms:W3CDTF">2021-11-18T19:43:23Z</dcterms:modified>
</cp:coreProperties>
</file>